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1" r:id="rId4"/>
    <p:sldMasterId id="2147483672"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Lst>
  <p:sldSz cy="5143500" cx="9144000"/>
  <p:notesSz cx="6858000" cy="9144000"/>
  <p:embeddedFontLst>
    <p:embeddedFont>
      <p:font typeface="Roboto Slab"/>
      <p:regular r:id="rId49"/>
      <p:bold r:id="rId50"/>
    </p:embeddedFont>
    <p:embeddedFont>
      <p:font typeface="Roboto"/>
      <p:regular r:id="rId51"/>
      <p:bold r:id="rId52"/>
      <p:italic r:id="rId53"/>
      <p:boldItalic r:id="rId5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font" Target="fonts/RobotoSlab-regular.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Roboto-regular.fntdata"/><Relationship Id="rId50" Type="http://schemas.openxmlformats.org/officeDocument/2006/relationships/font" Target="fonts/RobotoSlab-bold.fntdata"/><Relationship Id="rId53" Type="http://schemas.openxmlformats.org/officeDocument/2006/relationships/font" Target="fonts/Roboto-italic.fntdata"/><Relationship Id="rId52" Type="http://schemas.openxmlformats.org/officeDocument/2006/relationships/font" Target="fonts/Roboto-bold.fntdata"/><Relationship Id="rId11" Type="http://schemas.openxmlformats.org/officeDocument/2006/relationships/slide" Target="slides/slide5.xml"/><Relationship Id="rId10" Type="http://schemas.openxmlformats.org/officeDocument/2006/relationships/slide" Target="slides/slide4.xml"/><Relationship Id="rId54" Type="http://schemas.openxmlformats.org/officeDocument/2006/relationships/font" Target="fonts/Roboto-boldItalic.fntdata"/><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12be79fd91c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12be79fd91c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12be79fd91c_0_7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12be79fd91c_0_7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12be79fd91c_0_9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12be79fd91c_0_9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12be79fd91c_0_9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12be79fd91c_0_9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12be79fd91c_0_8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12be79fd91c_0_8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12be79fd91c_0_8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12be79fd91c_0_8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12be79fd91c_0_8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12be79fd91c_0_8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12be79fd91c_0_8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12be79fd91c_0_8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12be79fd91c_0_8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12be79fd91c_0_8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12be79fd91c_0_8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12be79fd91c_0_8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12be79fd91c_0_8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12be79fd91c_0_8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12be79fd91c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12be79fd91c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12be79fd91c_0_8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12be79fd91c_0_8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12be79fd91c_0_8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12be79fd91c_0_8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12be79fd91c_0_9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12be79fd91c_0_9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12be79fd91c_0_8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12be79fd91c_0_8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12be79fd91c_0_8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12be79fd91c_0_8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12be79fd91c_0_8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12be79fd91c_0_8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12be79fd91c_0_8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12be79fd91c_0_8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12be79fd91c_0_8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12be79fd91c_0_8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12be79fd91c_0_8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12be79fd91c_0_8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12be79fd91c_0_9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12be79fd91c_0_9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12be79fd91c_0_10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12be79fd91c_0_10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12be79fd91c_0_9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12be79fd91c_0_9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12be79fd91c_0_10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12be79fd91c_0_10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12be79fd91c_0_10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12be79fd91c_0_10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12be79fd91c_0_4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12be79fd91c_0_4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g12be79fd91c_0_5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7" name="Google Shape;367;g12be79fd91c_0_5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3" name="Shape 373"/>
        <p:cNvGrpSpPr/>
        <p:nvPr/>
      </p:nvGrpSpPr>
      <p:grpSpPr>
        <a:xfrm>
          <a:off x="0" y="0"/>
          <a:ext cx="0" cy="0"/>
          <a:chOff x="0" y="0"/>
          <a:chExt cx="0" cy="0"/>
        </a:xfrm>
      </p:grpSpPr>
      <p:sp>
        <p:nvSpPr>
          <p:cNvPr id="374" name="Google Shape;374;g12be79fd91c_0_4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5" name="Google Shape;375;g12be79fd91c_0_4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12be79fd91c_0_7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12be79fd91c_0_7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12be79fd91c_0_2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12be79fd91c_0_2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12be79fd91c_0_7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7" name="Google Shape;397;g12be79fd91c_0_7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12be79fd91c_0_7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5" name="Google Shape;405;g12be79fd91c_0_7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12be79fd91c_0_10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12be79fd91c_0_10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12be79fd91c_0_7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12be79fd91c_0_7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12be79fd91c_0_7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0" name="Google Shape;420;g12be79fd91c_0_7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g12be79fd91c_0_10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7" name="Google Shape;427;g12be79fd91c_0_10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12be79fd91c_0_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12be79fd91c_0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12be79fd91c_0_3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12be79fd91c_0_3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12be79fd91c_0_2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12be79fd91c_0_2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12be79fd91c_0_7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12be79fd91c_0_7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12be79fd91c_0_7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12be79fd91c_0_7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4" name="Shape 54"/>
        <p:cNvGrpSpPr/>
        <p:nvPr/>
      </p:nvGrpSpPr>
      <p:grpSpPr>
        <a:xfrm>
          <a:off x="0" y="0"/>
          <a:ext cx="0" cy="0"/>
          <a:chOff x="0" y="0"/>
          <a:chExt cx="0" cy="0"/>
        </a:xfrm>
      </p:grpSpPr>
      <p:sp>
        <p:nvSpPr>
          <p:cNvPr id="55" name="Google Shape;55;p14"/>
          <p:cNvSpPr/>
          <p:nvPr/>
        </p:nvSpPr>
        <p:spPr>
          <a:xfrm>
            <a:off x="1524800" y="672606"/>
            <a:ext cx="1081625" cy="1124950"/>
          </a:xfrm>
          <a:custGeom>
            <a:rect b="b" l="l" r="r" t="t"/>
            <a:pathLst>
              <a:path extrusionOk="0" h="44998" w="43265">
                <a:moveTo>
                  <a:pt x="0" y="44998"/>
                </a:moveTo>
                <a:lnTo>
                  <a:pt x="0" y="0"/>
                </a:lnTo>
                <a:lnTo>
                  <a:pt x="43265" y="0"/>
                </a:lnTo>
              </a:path>
            </a:pathLst>
          </a:custGeom>
          <a:noFill/>
          <a:ln cap="flat" cmpd="sng" w="28575">
            <a:solidFill>
              <a:schemeClr val="accent5"/>
            </a:solidFill>
            <a:prstDash val="solid"/>
            <a:miter lim="8000"/>
            <a:headEnd len="sm" w="sm" type="none"/>
            <a:tailEnd len="sm" w="sm" type="none"/>
          </a:ln>
        </p:spPr>
      </p:sp>
      <p:sp>
        <p:nvSpPr>
          <p:cNvPr id="56" name="Google Shape;56;p14"/>
          <p:cNvSpPr/>
          <p:nvPr/>
        </p:nvSpPr>
        <p:spPr>
          <a:xfrm rot="10800000">
            <a:off x="6537563" y="3342925"/>
            <a:ext cx="1081625" cy="1124950"/>
          </a:xfrm>
          <a:custGeom>
            <a:rect b="b" l="l" r="r" t="t"/>
            <a:pathLst>
              <a:path extrusionOk="0" h="44998" w="43265">
                <a:moveTo>
                  <a:pt x="0" y="44998"/>
                </a:moveTo>
                <a:lnTo>
                  <a:pt x="0" y="0"/>
                </a:lnTo>
                <a:lnTo>
                  <a:pt x="43265" y="0"/>
                </a:lnTo>
              </a:path>
            </a:pathLst>
          </a:custGeom>
          <a:noFill/>
          <a:ln cap="flat" cmpd="sng" w="28575">
            <a:solidFill>
              <a:schemeClr val="accent5"/>
            </a:solidFill>
            <a:prstDash val="solid"/>
            <a:miter lim="8000"/>
            <a:headEnd len="sm" w="sm" type="none"/>
            <a:tailEnd len="sm" w="sm" type="none"/>
          </a:ln>
        </p:spPr>
      </p:sp>
      <p:cxnSp>
        <p:nvCxnSpPr>
          <p:cNvPr id="57" name="Google Shape;57;p14"/>
          <p:cNvCxnSpPr/>
          <p:nvPr/>
        </p:nvCxnSpPr>
        <p:spPr>
          <a:xfrm>
            <a:off x="4359602" y="2817464"/>
            <a:ext cx="424800" cy="0"/>
          </a:xfrm>
          <a:prstGeom prst="straightConnector1">
            <a:avLst/>
          </a:prstGeom>
          <a:noFill/>
          <a:ln cap="flat" cmpd="sng" w="38100">
            <a:solidFill>
              <a:schemeClr val="accent4"/>
            </a:solidFill>
            <a:prstDash val="solid"/>
            <a:round/>
            <a:headEnd len="sm" w="sm" type="none"/>
            <a:tailEnd len="sm" w="sm" type="none"/>
          </a:ln>
        </p:spPr>
      </p:cxnSp>
      <p:sp>
        <p:nvSpPr>
          <p:cNvPr id="58" name="Google Shape;58;p14"/>
          <p:cNvSpPr txBox="1"/>
          <p:nvPr>
            <p:ph type="ctrTitle"/>
          </p:nvPr>
        </p:nvSpPr>
        <p:spPr>
          <a:xfrm>
            <a:off x="1680302" y="1188925"/>
            <a:ext cx="5783400" cy="14574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000"/>
              <a:buNone/>
              <a:defRPr sz="4000"/>
            </a:lvl1pPr>
            <a:lvl2pPr lvl="1" rtl="0" algn="ctr">
              <a:spcBef>
                <a:spcPts val="0"/>
              </a:spcBef>
              <a:spcAft>
                <a:spcPts val="0"/>
              </a:spcAft>
              <a:buSzPts val="4000"/>
              <a:buNone/>
              <a:defRPr sz="4000"/>
            </a:lvl2pPr>
            <a:lvl3pPr lvl="2" rtl="0" algn="ctr">
              <a:spcBef>
                <a:spcPts val="0"/>
              </a:spcBef>
              <a:spcAft>
                <a:spcPts val="0"/>
              </a:spcAft>
              <a:buSzPts val="4000"/>
              <a:buNone/>
              <a:defRPr sz="4000"/>
            </a:lvl3pPr>
            <a:lvl4pPr lvl="3" rtl="0" algn="ctr">
              <a:spcBef>
                <a:spcPts val="0"/>
              </a:spcBef>
              <a:spcAft>
                <a:spcPts val="0"/>
              </a:spcAft>
              <a:buSzPts val="4000"/>
              <a:buNone/>
              <a:defRPr sz="4000"/>
            </a:lvl4pPr>
            <a:lvl5pPr lvl="4" rtl="0" algn="ctr">
              <a:spcBef>
                <a:spcPts val="0"/>
              </a:spcBef>
              <a:spcAft>
                <a:spcPts val="0"/>
              </a:spcAft>
              <a:buSzPts val="4000"/>
              <a:buNone/>
              <a:defRPr sz="4000"/>
            </a:lvl5pPr>
            <a:lvl6pPr lvl="5" rtl="0" algn="ctr">
              <a:spcBef>
                <a:spcPts val="0"/>
              </a:spcBef>
              <a:spcAft>
                <a:spcPts val="0"/>
              </a:spcAft>
              <a:buSzPts val="4000"/>
              <a:buNone/>
              <a:defRPr sz="4000"/>
            </a:lvl6pPr>
            <a:lvl7pPr lvl="6" rtl="0" algn="ctr">
              <a:spcBef>
                <a:spcPts val="0"/>
              </a:spcBef>
              <a:spcAft>
                <a:spcPts val="0"/>
              </a:spcAft>
              <a:buSzPts val="4000"/>
              <a:buNone/>
              <a:defRPr sz="4000"/>
            </a:lvl7pPr>
            <a:lvl8pPr lvl="7" rtl="0" algn="ctr">
              <a:spcBef>
                <a:spcPts val="0"/>
              </a:spcBef>
              <a:spcAft>
                <a:spcPts val="0"/>
              </a:spcAft>
              <a:buSzPts val="4000"/>
              <a:buNone/>
              <a:defRPr sz="4000"/>
            </a:lvl8pPr>
            <a:lvl9pPr lvl="8" rtl="0" algn="ctr">
              <a:spcBef>
                <a:spcPts val="0"/>
              </a:spcBef>
              <a:spcAft>
                <a:spcPts val="0"/>
              </a:spcAft>
              <a:buSzPts val="4000"/>
              <a:buNone/>
              <a:defRPr sz="4000"/>
            </a:lvl9pPr>
          </a:lstStyle>
          <a:p/>
        </p:txBody>
      </p:sp>
      <p:sp>
        <p:nvSpPr>
          <p:cNvPr id="59" name="Google Shape;59;p14"/>
          <p:cNvSpPr txBox="1"/>
          <p:nvPr>
            <p:ph idx="1" type="subTitle"/>
          </p:nvPr>
        </p:nvSpPr>
        <p:spPr>
          <a:xfrm>
            <a:off x="1680302" y="3049450"/>
            <a:ext cx="5783400" cy="9090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1pPr>
            <a:lvl2pPr lvl="1" rtl="0"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2pPr>
            <a:lvl3pPr lvl="2" rtl="0"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3pPr>
            <a:lvl4pPr lvl="3" rtl="0"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4pPr>
            <a:lvl5pPr lvl="4" rtl="0"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5pPr>
            <a:lvl6pPr lvl="5" rtl="0"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6pPr>
            <a:lvl7pPr lvl="6" rtl="0"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7pPr>
            <a:lvl8pPr lvl="7" rtl="0"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8pPr>
            <a:lvl9pPr lvl="8" rtl="0" algn="ctr">
              <a:lnSpc>
                <a:spcPct val="100000"/>
              </a:lnSpc>
              <a:spcBef>
                <a:spcPts val="0"/>
              </a:spcBef>
              <a:spcAft>
                <a:spcPts val="0"/>
              </a:spcAft>
              <a:buClr>
                <a:schemeClr val="accent5"/>
              </a:buClr>
              <a:buSzPts val="2400"/>
              <a:buFont typeface="Roboto Slab"/>
              <a:buNone/>
              <a:defRPr sz="2400">
                <a:solidFill>
                  <a:schemeClr val="accent5"/>
                </a:solidFill>
                <a:latin typeface="Roboto Slab"/>
                <a:ea typeface="Roboto Slab"/>
                <a:cs typeface="Roboto Slab"/>
                <a:sym typeface="Roboto Slab"/>
              </a:defRPr>
            </a:lvl9pPr>
          </a:lstStyle>
          <a:p/>
        </p:txBody>
      </p:sp>
      <p:sp>
        <p:nvSpPr>
          <p:cNvPr id="60" name="Google Shape;60;p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1" name="Shape 61"/>
        <p:cNvGrpSpPr/>
        <p:nvPr/>
      </p:nvGrpSpPr>
      <p:grpSpPr>
        <a:xfrm>
          <a:off x="0" y="0"/>
          <a:ext cx="0" cy="0"/>
          <a:chOff x="0" y="0"/>
          <a:chExt cx="0" cy="0"/>
        </a:xfrm>
      </p:grpSpPr>
      <p:cxnSp>
        <p:nvCxnSpPr>
          <p:cNvPr id="62" name="Google Shape;62;p15"/>
          <p:cNvCxnSpPr/>
          <p:nvPr/>
        </p:nvCxnSpPr>
        <p:spPr>
          <a:xfrm>
            <a:off x="4359602" y="2817464"/>
            <a:ext cx="424800" cy="0"/>
          </a:xfrm>
          <a:prstGeom prst="straightConnector1">
            <a:avLst/>
          </a:prstGeom>
          <a:noFill/>
          <a:ln cap="flat" cmpd="sng" w="38100">
            <a:solidFill>
              <a:schemeClr val="accent4"/>
            </a:solidFill>
            <a:prstDash val="solid"/>
            <a:round/>
            <a:headEnd len="sm" w="sm" type="none"/>
            <a:tailEnd len="sm" w="sm" type="none"/>
          </a:ln>
        </p:spPr>
      </p:cxnSp>
      <p:sp>
        <p:nvSpPr>
          <p:cNvPr id="63" name="Google Shape;63;p15"/>
          <p:cNvSpPr txBox="1"/>
          <p:nvPr>
            <p:ph type="title"/>
          </p:nvPr>
        </p:nvSpPr>
        <p:spPr>
          <a:xfrm>
            <a:off x="480750" y="1764950"/>
            <a:ext cx="8222100" cy="9075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800"/>
              <a:buNone/>
              <a:defRPr sz="48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p:txBody>
      </p:sp>
      <p:sp>
        <p:nvSpPr>
          <p:cNvPr id="64" name="Google Shape;64;p1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5" name="Shape 65"/>
        <p:cNvGrpSpPr/>
        <p:nvPr/>
      </p:nvGrpSpPr>
      <p:grpSpPr>
        <a:xfrm>
          <a:off x="0" y="0"/>
          <a:ext cx="0" cy="0"/>
          <a:chOff x="0" y="0"/>
          <a:chExt cx="0" cy="0"/>
        </a:xfrm>
      </p:grpSpPr>
      <p:cxnSp>
        <p:nvCxnSpPr>
          <p:cNvPr id="66" name="Google Shape;66;p16"/>
          <p:cNvCxnSpPr/>
          <p:nvPr/>
        </p:nvCxnSpPr>
        <p:spPr>
          <a:xfrm>
            <a:off x="492563" y="1260284"/>
            <a:ext cx="424800" cy="0"/>
          </a:xfrm>
          <a:prstGeom prst="straightConnector1">
            <a:avLst/>
          </a:prstGeom>
          <a:noFill/>
          <a:ln cap="flat" cmpd="sng" w="38100">
            <a:solidFill>
              <a:schemeClr val="accent4"/>
            </a:solidFill>
            <a:prstDash val="solid"/>
            <a:round/>
            <a:headEnd len="sm" w="sm" type="none"/>
            <a:tailEnd len="sm" w="sm" type="none"/>
          </a:ln>
        </p:spPr>
      </p:cxnSp>
      <p:sp>
        <p:nvSpPr>
          <p:cNvPr id="67" name="Google Shape;67;p16"/>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68" name="Google Shape;68;p16"/>
          <p:cNvSpPr txBox="1"/>
          <p:nvPr>
            <p:ph idx="1" type="body"/>
          </p:nvPr>
        </p:nvSpPr>
        <p:spPr>
          <a:xfrm>
            <a:off x="387900" y="1489824"/>
            <a:ext cx="8368200" cy="30789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69" name="Google Shape;69;p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0" name="Shape 70"/>
        <p:cNvGrpSpPr/>
        <p:nvPr/>
      </p:nvGrpSpPr>
      <p:grpSpPr>
        <a:xfrm>
          <a:off x="0" y="0"/>
          <a:ext cx="0" cy="0"/>
          <a:chOff x="0" y="0"/>
          <a:chExt cx="0" cy="0"/>
        </a:xfrm>
      </p:grpSpPr>
      <p:cxnSp>
        <p:nvCxnSpPr>
          <p:cNvPr id="71" name="Google Shape;71;p17"/>
          <p:cNvCxnSpPr/>
          <p:nvPr/>
        </p:nvCxnSpPr>
        <p:spPr>
          <a:xfrm>
            <a:off x="492563" y="1260284"/>
            <a:ext cx="424800" cy="0"/>
          </a:xfrm>
          <a:prstGeom prst="straightConnector1">
            <a:avLst/>
          </a:prstGeom>
          <a:noFill/>
          <a:ln cap="flat" cmpd="sng" w="38100">
            <a:solidFill>
              <a:schemeClr val="accent4"/>
            </a:solidFill>
            <a:prstDash val="solid"/>
            <a:round/>
            <a:headEnd len="sm" w="sm" type="none"/>
            <a:tailEnd len="sm" w="sm" type="none"/>
          </a:ln>
        </p:spPr>
      </p:cxnSp>
      <p:sp>
        <p:nvSpPr>
          <p:cNvPr id="72" name="Google Shape;72;p17"/>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73" name="Google Shape;73;p17"/>
          <p:cNvSpPr txBox="1"/>
          <p:nvPr>
            <p:ph idx="1" type="body"/>
          </p:nvPr>
        </p:nvSpPr>
        <p:spPr>
          <a:xfrm>
            <a:off x="387900" y="1489825"/>
            <a:ext cx="3999900" cy="30789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74" name="Google Shape;74;p17"/>
          <p:cNvSpPr txBox="1"/>
          <p:nvPr>
            <p:ph idx="2" type="body"/>
          </p:nvPr>
        </p:nvSpPr>
        <p:spPr>
          <a:xfrm>
            <a:off x="4756200" y="1489825"/>
            <a:ext cx="3999900" cy="30789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75" name="Google Shape;75;p1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6" name="Shape 76"/>
        <p:cNvGrpSpPr/>
        <p:nvPr/>
      </p:nvGrpSpPr>
      <p:grpSpPr>
        <a:xfrm>
          <a:off x="0" y="0"/>
          <a:ext cx="0" cy="0"/>
          <a:chOff x="0" y="0"/>
          <a:chExt cx="0" cy="0"/>
        </a:xfrm>
      </p:grpSpPr>
      <p:sp>
        <p:nvSpPr>
          <p:cNvPr id="77" name="Google Shape;77;p18"/>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78" name="Google Shape;78;p1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9" name="Shape 79"/>
        <p:cNvGrpSpPr/>
        <p:nvPr/>
      </p:nvGrpSpPr>
      <p:grpSpPr>
        <a:xfrm>
          <a:off x="0" y="0"/>
          <a:ext cx="0" cy="0"/>
          <a:chOff x="0" y="0"/>
          <a:chExt cx="0" cy="0"/>
        </a:xfrm>
      </p:grpSpPr>
      <p:cxnSp>
        <p:nvCxnSpPr>
          <p:cNvPr id="80" name="Google Shape;80;p19"/>
          <p:cNvCxnSpPr/>
          <p:nvPr/>
        </p:nvCxnSpPr>
        <p:spPr>
          <a:xfrm>
            <a:off x="489218" y="1412277"/>
            <a:ext cx="331500" cy="0"/>
          </a:xfrm>
          <a:prstGeom prst="straightConnector1">
            <a:avLst/>
          </a:prstGeom>
          <a:noFill/>
          <a:ln cap="flat" cmpd="sng" w="38100">
            <a:solidFill>
              <a:schemeClr val="accent4"/>
            </a:solidFill>
            <a:prstDash val="solid"/>
            <a:round/>
            <a:headEnd len="sm" w="sm" type="none"/>
            <a:tailEnd len="sm" w="sm" type="none"/>
          </a:ln>
        </p:spPr>
      </p:cxnSp>
      <p:sp>
        <p:nvSpPr>
          <p:cNvPr id="81" name="Google Shape;81;p19"/>
          <p:cNvSpPr txBox="1"/>
          <p:nvPr>
            <p:ph type="title"/>
          </p:nvPr>
        </p:nvSpPr>
        <p:spPr>
          <a:xfrm>
            <a:off x="387900" y="555600"/>
            <a:ext cx="2808000" cy="755700"/>
          </a:xfrm>
          <a:prstGeom prst="rect">
            <a:avLst/>
          </a:prstGeom>
        </p:spPr>
        <p:txBody>
          <a:bodyPr anchorCtr="0" anchor="b"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82" name="Google Shape;82;p19"/>
          <p:cNvSpPr txBox="1"/>
          <p:nvPr>
            <p:ph idx="1" type="body"/>
          </p:nvPr>
        </p:nvSpPr>
        <p:spPr>
          <a:xfrm>
            <a:off x="387900" y="1594025"/>
            <a:ext cx="2808000" cy="26811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83" name="Google Shape;83;p1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84" name="Shape 84"/>
        <p:cNvGrpSpPr/>
        <p:nvPr/>
      </p:nvGrpSpPr>
      <p:grpSpPr>
        <a:xfrm>
          <a:off x="0" y="0"/>
          <a:ext cx="0" cy="0"/>
          <a:chOff x="0" y="0"/>
          <a:chExt cx="0" cy="0"/>
        </a:xfrm>
      </p:grpSpPr>
      <p:sp>
        <p:nvSpPr>
          <p:cNvPr id="85" name="Google Shape;85;p20"/>
          <p:cNvSpPr txBox="1"/>
          <p:nvPr>
            <p:ph type="title"/>
          </p:nvPr>
        </p:nvSpPr>
        <p:spPr>
          <a:xfrm>
            <a:off x="490250" y="526350"/>
            <a:ext cx="5618700" cy="4090800"/>
          </a:xfrm>
          <a:prstGeom prst="rect">
            <a:avLst/>
          </a:prstGeom>
        </p:spPr>
        <p:txBody>
          <a:bodyPr anchorCtr="0" anchor="ctr" bIns="91425" lIns="91425" spcFirstLastPara="1" rIns="91425" wrap="square" tIns="91425">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86" name="Google Shape;86;p2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7" name="Shape 87"/>
        <p:cNvGrpSpPr/>
        <p:nvPr/>
      </p:nvGrpSpPr>
      <p:grpSpPr>
        <a:xfrm>
          <a:off x="0" y="0"/>
          <a:ext cx="0" cy="0"/>
          <a:chOff x="0" y="0"/>
          <a:chExt cx="0" cy="0"/>
        </a:xfrm>
      </p:grpSpPr>
      <p:sp>
        <p:nvSpPr>
          <p:cNvPr id="88" name="Google Shape;88;p21"/>
          <p:cNvSpPr/>
          <p:nvPr/>
        </p:nvSpPr>
        <p:spPr>
          <a:xfrm>
            <a:off x="4572000" y="-7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9" name="Google Shape;89;p21"/>
          <p:cNvCxnSpPr/>
          <p:nvPr/>
        </p:nvCxnSpPr>
        <p:spPr>
          <a:xfrm>
            <a:off x="5029675" y="4495503"/>
            <a:ext cx="540900" cy="0"/>
          </a:xfrm>
          <a:prstGeom prst="straightConnector1">
            <a:avLst/>
          </a:prstGeom>
          <a:noFill/>
          <a:ln cap="flat" cmpd="sng" w="38100">
            <a:solidFill>
              <a:schemeClr val="accent5"/>
            </a:solidFill>
            <a:prstDash val="solid"/>
            <a:round/>
            <a:headEnd len="sm" w="sm" type="none"/>
            <a:tailEnd len="sm" w="sm" type="none"/>
          </a:ln>
        </p:spPr>
      </p:cxnSp>
      <p:sp>
        <p:nvSpPr>
          <p:cNvPr id="90" name="Google Shape;90;p21"/>
          <p:cNvSpPr txBox="1"/>
          <p:nvPr>
            <p:ph type="title"/>
          </p:nvPr>
        </p:nvSpPr>
        <p:spPr>
          <a:xfrm>
            <a:off x="265500" y="1209075"/>
            <a:ext cx="4045200" cy="15063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3800"/>
              <a:buNone/>
              <a:defRPr sz="3800"/>
            </a:lvl1pPr>
            <a:lvl2pPr lvl="1" rtl="0" algn="ctr">
              <a:spcBef>
                <a:spcPts val="0"/>
              </a:spcBef>
              <a:spcAft>
                <a:spcPts val="0"/>
              </a:spcAft>
              <a:buSzPts val="3800"/>
              <a:buNone/>
              <a:defRPr sz="3800"/>
            </a:lvl2pPr>
            <a:lvl3pPr lvl="2" rtl="0" algn="ctr">
              <a:spcBef>
                <a:spcPts val="0"/>
              </a:spcBef>
              <a:spcAft>
                <a:spcPts val="0"/>
              </a:spcAft>
              <a:buSzPts val="3800"/>
              <a:buNone/>
              <a:defRPr sz="3800"/>
            </a:lvl3pPr>
            <a:lvl4pPr lvl="3" rtl="0" algn="ctr">
              <a:spcBef>
                <a:spcPts val="0"/>
              </a:spcBef>
              <a:spcAft>
                <a:spcPts val="0"/>
              </a:spcAft>
              <a:buSzPts val="3800"/>
              <a:buNone/>
              <a:defRPr sz="3800"/>
            </a:lvl4pPr>
            <a:lvl5pPr lvl="4" rtl="0" algn="ctr">
              <a:spcBef>
                <a:spcPts val="0"/>
              </a:spcBef>
              <a:spcAft>
                <a:spcPts val="0"/>
              </a:spcAft>
              <a:buSzPts val="3800"/>
              <a:buNone/>
              <a:defRPr sz="3800"/>
            </a:lvl5pPr>
            <a:lvl6pPr lvl="5" rtl="0" algn="ctr">
              <a:spcBef>
                <a:spcPts val="0"/>
              </a:spcBef>
              <a:spcAft>
                <a:spcPts val="0"/>
              </a:spcAft>
              <a:buSzPts val="3800"/>
              <a:buNone/>
              <a:defRPr sz="3800"/>
            </a:lvl6pPr>
            <a:lvl7pPr lvl="6" rtl="0" algn="ctr">
              <a:spcBef>
                <a:spcPts val="0"/>
              </a:spcBef>
              <a:spcAft>
                <a:spcPts val="0"/>
              </a:spcAft>
              <a:buSzPts val="3800"/>
              <a:buNone/>
              <a:defRPr sz="3800"/>
            </a:lvl7pPr>
            <a:lvl8pPr lvl="7" rtl="0" algn="ctr">
              <a:spcBef>
                <a:spcPts val="0"/>
              </a:spcBef>
              <a:spcAft>
                <a:spcPts val="0"/>
              </a:spcAft>
              <a:buSzPts val="3800"/>
              <a:buNone/>
              <a:defRPr sz="3800"/>
            </a:lvl8pPr>
            <a:lvl9pPr lvl="8" rtl="0" algn="ctr">
              <a:spcBef>
                <a:spcPts val="0"/>
              </a:spcBef>
              <a:spcAft>
                <a:spcPts val="0"/>
              </a:spcAft>
              <a:buSzPts val="3800"/>
              <a:buNone/>
              <a:defRPr sz="3800"/>
            </a:lvl9pPr>
          </a:lstStyle>
          <a:p/>
        </p:txBody>
      </p:sp>
      <p:sp>
        <p:nvSpPr>
          <p:cNvPr id="91" name="Google Shape;91;p21"/>
          <p:cNvSpPr txBox="1"/>
          <p:nvPr>
            <p:ph idx="1" type="subTitle"/>
          </p:nvPr>
        </p:nvSpPr>
        <p:spPr>
          <a:xfrm>
            <a:off x="265500" y="2769001"/>
            <a:ext cx="4045200" cy="13455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Clr>
                <a:schemeClr val="accent5"/>
              </a:buClr>
              <a:buSzPts val="2100"/>
              <a:buNone/>
              <a:defRPr sz="2100">
                <a:solidFill>
                  <a:schemeClr val="accent5"/>
                </a:solidFill>
              </a:defRPr>
            </a:lvl1pPr>
            <a:lvl2pPr lvl="1" rtl="0" algn="ctr">
              <a:lnSpc>
                <a:spcPct val="100000"/>
              </a:lnSpc>
              <a:spcBef>
                <a:spcPts val="0"/>
              </a:spcBef>
              <a:spcAft>
                <a:spcPts val="0"/>
              </a:spcAft>
              <a:buClr>
                <a:schemeClr val="accent5"/>
              </a:buClr>
              <a:buSzPts val="2100"/>
              <a:buNone/>
              <a:defRPr sz="2100">
                <a:solidFill>
                  <a:schemeClr val="accent5"/>
                </a:solidFill>
              </a:defRPr>
            </a:lvl2pPr>
            <a:lvl3pPr lvl="2" rtl="0" algn="ctr">
              <a:lnSpc>
                <a:spcPct val="100000"/>
              </a:lnSpc>
              <a:spcBef>
                <a:spcPts val="0"/>
              </a:spcBef>
              <a:spcAft>
                <a:spcPts val="0"/>
              </a:spcAft>
              <a:buClr>
                <a:schemeClr val="accent5"/>
              </a:buClr>
              <a:buSzPts val="2100"/>
              <a:buNone/>
              <a:defRPr sz="2100">
                <a:solidFill>
                  <a:schemeClr val="accent5"/>
                </a:solidFill>
              </a:defRPr>
            </a:lvl3pPr>
            <a:lvl4pPr lvl="3" rtl="0" algn="ctr">
              <a:lnSpc>
                <a:spcPct val="100000"/>
              </a:lnSpc>
              <a:spcBef>
                <a:spcPts val="0"/>
              </a:spcBef>
              <a:spcAft>
                <a:spcPts val="0"/>
              </a:spcAft>
              <a:buClr>
                <a:schemeClr val="accent5"/>
              </a:buClr>
              <a:buSzPts val="2100"/>
              <a:buNone/>
              <a:defRPr sz="2100">
                <a:solidFill>
                  <a:schemeClr val="accent5"/>
                </a:solidFill>
              </a:defRPr>
            </a:lvl4pPr>
            <a:lvl5pPr lvl="4" rtl="0" algn="ctr">
              <a:lnSpc>
                <a:spcPct val="100000"/>
              </a:lnSpc>
              <a:spcBef>
                <a:spcPts val="0"/>
              </a:spcBef>
              <a:spcAft>
                <a:spcPts val="0"/>
              </a:spcAft>
              <a:buClr>
                <a:schemeClr val="accent5"/>
              </a:buClr>
              <a:buSzPts val="2100"/>
              <a:buNone/>
              <a:defRPr sz="2100">
                <a:solidFill>
                  <a:schemeClr val="accent5"/>
                </a:solidFill>
              </a:defRPr>
            </a:lvl5pPr>
            <a:lvl6pPr lvl="5" rtl="0" algn="ctr">
              <a:lnSpc>
                <a:spcPct val="100000"/>
              </a:lnSpc>
              <a:spcBef>
                <a:spcPts val="0"/>
              </a:spcBef>
              <a:spcAft>
                <a:spcPts val="0"/>
              </a:spcAft>
              <a:buClr>
                <a:schemeClr val="accent5"/>
              </a:buClr>
              <a:buSzPts val="2100"/>
              <a:buNone/>
              <a:defRPr sz="2100">
                <a:solidFill>
                  <a:schemeClr val="accent5"/>
                </a:solidFill>
              </a:defRPr>
            </a:lvl6pPr>
            <a:lvl7pPr lvl="6" rtl="0" algn="ctr">
              <a:lnSpc>
                <a:spcPct val="100000"/>
              </a:lnSpc>
              <a:spcBef>
                <a:spcPts val="0"/>
              </a:spcBef>
              <a:spcAft>
                <a:spcPts val="0"/>
              </a:spcAft>
              <a:buClr>
                <a:schemeClr val="accent5"/>
              </a:buClr>
              <a:buSzPts val="2100"/>
              <a:buNone/>
              <a:defRPr sz="2100">
                <a:solidFill>
                  <a:schemeClr val="accent5"/>
                </a:solidFill>
              </a:defRPr>
            </a:lvl7pPr>
            <a:lvl8pPr lvl="7" rtl="0" algn="ctr">
              <a:lnSpc>
                <a:spcPct val="100000"/>
              </a:lnSpc>
              <a:spcBef>
                <a:spcPts val="0"/>
              </a:spcBef>
              <a:spcAft>
                <a:spcPts val="0"/>
              </a:spcAft>
              <a:buClr>
                <a:schemeClr val="accent5"/>
              </a:buClr>
              <a:buSzPts val="2100"/>
              <a:buNone/>
              <a:defRPr sz="2100">
                <a:solidFill>
                  <a:schemeClr val="accent5"/>
                </a:solidFill>
              </a:defRPr>
            </a:lvl8pPr>
            <a:lvl9pPr lvl="8" rtl="0" algn="ctr">
              <a:lnSpc>
                <a:spcPct val="100000"/>
              </a:lnSpc>
              <a:spcBef>
                <a:spcPts val="0"/>
              </a:spcBef>
              <a:spcAft>
                <a:spcPts val="0"/>
              </a:spcAft>
              <a:buClr>
                <a:schemeClr val="accent5"/>
              </a:buClr>
              <a:buSzPts val="2100"/>
              <a:buNone/>
              <a:defRPr sz="2100">
                <a:solidFill>
                  <a:schemeClr val="accent5"/>
                </a:solidFill>
              </a:defRPr>
            </a:lvl9pPr>
          </a:lstStyle>
          <a:p/>
        </p:txBody>
      </p:sp>
      <p:sp>
        <p:nvSpPr>
          <p:cNvPr id="92" name="Google Shape;92;p21"/>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93" name="Google Shape;93;p2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4" name="Shape 94"/>
        <p:cNvGrpSpPr/>
        <p:nvPr/>
      </p:nvGrpSpPr>
      <p:grpSpPr>
        <a:xfrm>
          <a:off x="0" y="0"/>
          <a:ext cx="0" cy="0"/>
          <a:chOff x="0" y="0"/>
          <a:chExt cx="0" cy="0"/>
        </a:xfrm>
      </p:grpSpPr>
      <p:sp>
        <p:nvSpPr>
          <p:cNvPr id="95" name="Google Shape;95;p22"/>
          <p:cNvSpPr txBox="1"/>
          <p:nvPr>
            <p:ph idx="1" type="body"/>
          </p:nvPr>
        </p:nvSpPr>
        <p:spPr>
          <a:xfrm>
            <a:off x="319500" y="4233725"/>
            <a:ext cx="5998800" cy="5988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SzPts val="1800"/>
              <a:buFont typeface="Roboto Slab"/>
              <a:buNone/>
              <a:defRPr>
                <a:latin typeface="Roboto Slab"/>
                <a:ea typeface="Roboto Slab"/>
                <a:cs typeface="Roboto Slab"/>
                <a:sym typeface="Roboto Slab"/>
              </a:defRPr>
            </a:lvl1pPr>
          </a:lstStyle>
          <a:p/>
        </p:txBody>
      </p:sp>
      <p:sp>
        <p:nvSpPr>
          <p:cNvPr id="96" name="Google Shape;96;p2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97" name="Shape 97"/>
        <p:cNvGrpSpPr/>
        <p:nvPr/>
      </p:nvGrpSpPr>
      <p:grpSpPr>
        <a:xfrm>
          <a:off x="0" y="0"/>
          <a:ext cx="0" cy="0"/>
          <a:chOff x="0" y="0"/>
          <a:chExt cx="0" cy="0"/>
        </a:xfrm>
      </p:grpSpPr>
      <p:sp>
        <p:nvSpPr>
          <p:cNvPr id="98" name="Google Shape;98;p23"/>
          <p:cNvSpPr/>
          <p:nvPr/>
        </p:nvSpPr>
        <p:spPr>
          <a:xfrm>
            <a:off x="150" y="5076825"/>
            <a:ext cx="9143700" cy="666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23"/>
          <p:cNvSpPr txBox="1"/>
          <p:nvPr>
            <p:ph hasCustomPrompt="1" type="title"/>
          </p:nvPr>
        </p:nvSpPr>
        <p:spPr>
          <a:xfrm>
            <a:off x="387900" y="1152450"/>
            <a:ext cx="8368200" cy="1538400"/>
          </a:xfrm>
          <a:prstGeom prst="rect">
            <a:avLst/>
          </a:prstGeom>
        </p:spPr>
        <p:txBody>
          <a:bodyPr anchorCtr="0" anchor="ctr" bIns="91425" lIns="91425" spcFirstLastPara="1" rIns="91425" wrap="square" tIns="91425">
            <a:normAutofit/>
          </a:bodyPr>
          <a:lstStyle>
            <a:lvl1pPr lvl="0" rtl="0" algn="ctr">
              <a:spcBef>
                <a:spcPts val="0"/>
              </a:spcBef>
              <a:spcAft>
                <a:spcPts val="0"/>
              </a:spcAft>
              <a:buClr>
                <a:schemeClr val="accent5"/>
              </a:buClr>
              <a:buSzPts val="13000"/>
              <a:buNone/>
              <a:defRPr sz="13000">
                <a:solidFill>
                  <a:schemeClr val="accent5"/>
                </a:solidFill>
              </a:defRPr>
            </a:lvl1pPr>
            <a:lvl2pPr lvl="1" rtl="0" algn="ctr">
              <a:spcBef>
                <a:spcPts val="0"/>
              </a:spcBef>
              <a:spcAft>
                <a:spcPts val="0"/>
              </a:spcAft>
              <a:buClr>
                <a:schemeClr val="accent5"/>
              </a:buClr>
              <a:buSzPts val="13000"/>
              <a:buNone/>
              <a:defRPr sz="13000">
                <a:solidFill>
                  <a:schemeClr val="accent5"/>
                </a:solidFill>
              </a:defRPr>
            </a:lvl2pPr>
            <a:lvl3pPr lvl="2" rtl="0" algn="ctr">
              <a:spcBef>
                <a:spcPts val="0"/>
              </a:spcBef>
              <a:spcAft>
                <a:spcPts val="0"/>
              </a:spcAft>
              <a:buClr>
                <a:schemeClr val="accent5"/>
              </a:buClr>
              <a:buSzPts val="13000"/>
              <a:buNone/>
              <a:defRPr sz="13000">
                <a:solidFill>
                  <a:schemeClr val="accent5"/>
                </a:solidFill>
              </a:defRPr>
            </a:lvl3pPr>
            <a:lvl4pPr lvl="3" rtl="0" algn="ctr">
              <a:spcBef>
                <a:spcPts val="0"/>
              </a:spcBef>
              <a:spcAft>
                <a:spcPts val="0"/>
              </a:spcAft>
              <a:buClr>
                <a:schemeClr val="accent5"/>
              </a:buClr>
              <a:buSzPts val="13000"/>
              <a:buNone/>
              <a:defRPr sz="13000">
                <a:solidFill>
                  <a:schemeClr val="accent5"/>
                </a:solidFill>
              </a:defRPr>
            </a:lvl4pPr>
            <a:lvl5pPr lvl="4" rtl="0" algn="ctr">
              <a:spcBef>
                <a:spcPts val="0"/>
              </a:spcBef>
              <a:spcAft>
                <a:spcPts val="0"/>
              </a:spcAft>
              <a:buClr>
                <a:schemeClr val="accent5"/>
              </a:buClr>
              <a:buSzPts val="13000"/>
              <a:buNone/>
              <a:defRPr sz="13000">
                <a:solidFill>
                  <a:schemeClr val="accent5"/>
                </a:solidFill>
              </a:defRPr>
            </a:lvl5pPr>
            <a:lvl6pPr lvl="5" rtl="0" algn="ctr">
              <a:spcBef>
                <a:spcPts val="0"/>
              </a:spcBef>
              <a:spcAft>
                <a:spcPts val="0"/>
              </a:spcAft>
              <a:buClr>
                <a:schemeClr val="accent5"/>
              </a:buClr>
              <a:buSzPts val="13000"/>
              <a:buNone/>
              <a:defRPr sz="13000">
                <a:solidFill>
                  <a:schemeClr val="accent5"/>
                </a:solidFill>
              </a:defRPr>
            </a:lvl6pPr>
            <a:lvl7pPr lvl="6" rtl="0" algn="ctr">
              <a:spcBef>
                <a:spcPts val="0"/>
              </a:spcBef>
              <a:spcAft>
                <a:spcPts val="0"/>
              </a:spcAft>
              <a:buClr>
                <a:schemeClr val="accent5"/>
              </a:buClr>
              <a:buSzPts val="13000"/>
              <a:buNone/>
              <a:defRPr sz="13000">
                <a:solidFill>
                  <a:schemeClr val="accent5"/>
                </a:solidFill>
              </a:defRPr>
            </a:lvl7pPr>
            <a:lvl8pPr lvl="7" rtl="0" algn="ctr">
              <a:spcBef>
                <a:spcPts val="0"/>
              </a:spcBef>
              <a:spcAft>
                <a:spcPts val="0"/>
              </a:spcAft>
              <a:buClr>
                <a:schemeClr val="accent5"/>
              </a:buClr>
              <a:buSzPts val="13000"/>
              <a:buNone/>
              <a:defRPr sz="13000">
                <a:solidFill>
                  <a:schemeClr val="accent5"/>
                </a:solidFill>
              </a:defRPr>
            </a:lvl8pPr>
            <a:lvl9pPr lvl="8" rtl="0" algn="ctr">
              <a:spcBef>
                <a:spcPts val="0"/>
              </a:spcBef>
              <a:spcAft>
                <a:spcPts val="0"/>
              </a:spcAft>
              <a:buClr>
                <a:schemeClr val="accent5"/>
              </a:buClr>
              <a:buSzPts val="13000"/>
              <a:buNone/>
              <a:defRPr sz="13000">
                <a:solidFill>
                  <a:schemeClr val="accent5"/>
                </a:solidFill>
              </a:defRPr>
            </a:lvl9pPr>
          </a:lstStyle>
          <a:p>
            <a:r>
              <a:t>xx%</a:t>
            </a:r>
          </a:p>
        </p:txBody>
      </p:sp>
      <p:sp>
        <p:nvSpPr>
          <p:cNvPr id="100" name="Google Shape;100;p23"/>
          <p:cNvSpPr txBox="1"/>
          <p:nvPr>
            <p:ph idx="1" type="body"/>
          </p:nvPr>
        </p:nvSpPr>
        <p:spPr>
          <a:xfrm>
            <a:off x="387900" y="2919450"/>
            <a:ext cx="8368200" cy="1071600"/>
          </a:xfrm>
          <a:prstGeom prst="rect">
            <a:avLst/>
          </a:prstGeom>
        </p:spPr>
        <p:txBody>
          <a:bodyPr anchorCtr="0" anchor="t" bIns="91425" lIns="91425" spcFirstLastPara="1" rIns="91425" wrap="square" tIns="91425">
            <a:normAutofit/>
          </a:bodyPr>
          <a:lstStyle>
            <a:lvl1pPr indent="-342900" lvl="0" marL="457200" rtl="0" algn="ctr">
              <a:spcBef>
                <a:spcPts val="0"/>
              </a:spcBef>
              <a:spcAft>
                <a:spcPts val="0"/>
              </a:spcAft>
              <a:buSzPts val="1800"/>
              <a:buChar char="●"/>
              <a:defRPr/>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
        <p:nvSpPr>
          <p:cNvPr id="101" name="Google Shape;101;p2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02" name="Shape 102"/>
        <p:cNvGrpSpPr/>
        <p:nvPr/>
      </p:nvGrpSpPr>
      <p:grpSpPr>
        <a:xfrm>
          <a:off x="0" y="0"/>
          <a:ext cx="0" cy="0"/>
          <a:chOff x="0" y="0"/>
          <a:chExt cx="0" cy="0"/>
        </a:xfrm>
      </p:grpSpPr>
      <p:sp>
        <p:nvSpPr>
          <p:cNvPr id="103" name="Google Shape;103;p2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1">
  <p:cSld name="TITLE_AND_BODY_2">
    <p:spTree>
      <p:nvGrpSpPr>
        <p:cNvPr id="104" name="Shape 104"/>
        <p:cNvGrpSpPr/>
        <p:nvPr/>
      </p:nvGrpSpPr>
      <p:grpSpPr>
        <a:xfrm>
          <a:off x="0" y="0"/>
          <a:ext cx="0" cy="0"/>
          <a:chOff x="0" y="0"/>
          <a:chExt cx="0" cy="0"/>
        </a:xfrm>
      </p:grpSpPr>
      <p:sp>
        <p:nvSpPr>
          <p:cNvPr id="105" name="Google Shape;105;p25"/>
          <p:cNvSpPr txBox="1"/>
          <p:nvPr>
            <p:ph type="title"/>
          </p:nvPr>
        </p:nvSpPr>
        <p:spPr>
          <a:xfrm>
            <a:off x="361071" y="1924852"/>
            <a:ext cx="2304900" cy="1797300"/>
          </a:xfrm>
          <a:prstGeom prst="rect">
            <a:avLst/>
          </a:prstGeom>
        </p:spPr>
        <p:txBody>
          <a:bodyPr anchorCtr="0" anchor="b" bIns="91425" lIns="91425" spcFirstLastPara="1" rIns="91425" wrap="square" tIns="91425">
            <a:norm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106" name="Google Shape;106;p25"/>
          <p:cNvSpPr/>
          <p:nvPr/>
        </p:nvSpPr>
        <p:spPr>
          <a:xfrm>
            <a:off x="4564200" y="0"/>
            <a:ext cx="45798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25"/>
          <p:cNvSpPr txBox="1"/>
          <p:nvPr>
            <p:ph idx="1" type="body"/>
          </p:nvPr>
        </p:nvSpPr>
        <p:spPr>
          <a:xfrm>
            <a:off x="6451271" y="1924850"/>
            <a:ext cx="2304900" cy="1797300"/>
          </a:xfrm>
          <a:prstGeom prst="rect">
            <a:avLst/>
          </a:prstGeom>
        </p:spPr>
        <p:txBody>
          <a:bodyPr anchorCtr="0" anchor="t" bIns="91425" lIns="91425" spcFirstLastPara="1" rIns="91425" wrap="square" tIns="91425">
            <a:normAutofit/>
          </a:bodyPr>
          <a:lstStyle>
            <a:lvl1pPr indent="-298450" lvl="0" marL="457200" rtl="0">
              <a:spcBef>
                <a:spcPts val="0"/>
              </a:spcBef>
              <a:spcAft>
                <a:spcPts val="0"/>
              </a:spcAft>
              <a:buClr>
                <a:schemeClr val="dk1"/>
              </a:buClr>
              <a:buSzPts val="1100"/>
              <a:buChar char="●"/>
              <a:defRPr sz="1100">
                <a:solidFill>
                  <a:schemeClr val="dk1"/>
                </a:solidFill>
              </a:defRPr>
            </a:lvl1pPr>
            <a:lvl2pPr indent="-317500" lvl="1" marL="914400" rtl="0">
              <a:spcBef>
                <a:spcPts val="0"/>
              </a:spcBef>
              <a:spcAft>
                <a:spcPts val="0"/>
              </a:spcAft>
              <a:buClr>
                <a:schemeClr val="dk1"/>
              </a:buClr>
              <a:buSzPts val="1400"/>
              <a:buChar char="○"/>
              <a:defRPr>
                <a:solidFill>
                  <a:schemeClr val="dk1"/>
                </a:solidFill>
              </a:defRPr>
            </a:lvl2pPr>
            <a:lvl3pPr indent="-317500" lvl="2" marL="1371600" rtl="0">
              <a:spcBef>
                <a:spcPts val="0"/>
              </a:spcBef>
              <a:spcAft>
                <a:spcPts val="0"/>
              </a:spcAft>
              <a:buClr>
                <a:schemeClr val="dk1"/>
              </a:buClr>
              <a:buSzPts val="1400"/>
              <a:buChar char="■"/>
              <a:defRPr>
                <a:solidFill>
                  <a:schemeClr val="dk1"/>
                </a:solidFill>
              </a:defRPr>
            </a:lvl3pPr>
            <a:lvl4pPr indent="-317500" lvl="3" marL="1828800" rtl="0">
              <a:spcBef>
                <a:spcPts val="0"/>
              </a:spcBef>
              <a:spcAft>
                <a:spcPts val="0"/>
              </a:spcAft>
              <a:buClr>
                <a:schemeClr val="dk1"/>
              </a:buClr>
              <a:buSzPts val="1400"/>
              <a:buChar char="●"/>
              <a:defRPr>
                <a:solidFill>
                  <a:schemeClr val="dk1"/>
                </a:solidFill>
              </a:defRPr>
            </a:lvl4pPr>
            <a:lvl5pPr indent="-317500" lvl="4" marL="2286000" rtl="0">
              <a:spcBef>
                <a:spcPts val="0"/>
              </a:spcBef>
              <a:spcAft>
                <a:spcPts val="0"/>
              </a:spcAft>
              <a:buClr>
                <a:schemeClr val="dk1"/>
              </a:buClr>
              <a:buSzPts val="1400"/>
              <a:buChar char="○"/>
              <a:defRPr>
                <a:solidFill>
                  <a:schemeClr val="dk1"/>
                </a:solidFill>
              </a:defRPr>
            </a:lvl5pPr>
            <a:lvl6pPr indent="-317500" lvl="5" marL="2743200" rtl="0">
              <a:spcBef>
                <a:spcPts val="0"/>
              </a:spcBef>
              <a:spcAft>
                <a:spcPts val="0"/>
              </a:spcAft>
              <a:buClr>
                <a:schemeClr val="dk1"/>
              </a:buClr>
              <a:buSzPts val="1400"/>
              <a:buChar char="■"/>
              <a:defRPr>
                <a:solidFill>
                  <a:schemeClr val="dk1"/>
                </a:solidFill>
              </a:defRPr>
            </a:lvl6pPr>
            <a:lvl7pPr indent="-317500" lvl="6" marL="3200400" rtl="0">
              <a:spcBef>
                <a:spcPts val="0"/>
              </a:spcBef>
              <a:spcAft>
                <a:spcPts val="0"/>
              </a:spcAft>
              <a:buClr>
                <a:schemeClr val="dk1"/>
              </a:buClr>
              <a:buSzPts val="1400"/>
              <a:buChar char="●"/>
              <a:defRPr>
                <a:solidFill>
                  <a:schemeClr val="dk1"/>
                </a:solidFill>
              </a:defRPr>
            </a:lvl7pPr>
            <a:lvl8pPr indent="-317500" lvl="7" marL="3657600" rtl="0">
              <a:spcBef>
                <a:spcPts val="0"/>
              </a:spcBef>
              <a:spcAft>
                <a:spcPts val="0"/>
              </a:spcAft>
              <a:buClr>
                <a:schemeClr val="dk1"/>
              </a:buClr>
              <a:buSzPts val="1400"/>
              <a:buChar char="○"/>
              <a:defRPr>
                <a:solidFill>
                  <a:schemeClr val="dk1"/>
                </a:solidFill>
              </a:defRPr>
            </a:lvl8pPr>
            <a:lvl9pPr indent="-317500" lvl="8" marL="4114800" rtl="0">
              <a:spcBef>
                <a:spcPts val="0"/>
              </a:spcBef>
              <a:spcAft>
                <a:spcPts val="0"/>
              </a:spcAft>
              <a:buClr>
                <a:schemeClr val="dk1"/>
              </a:buClr>
              <a:buSzPts val="1400"/>
              <a:buChar char="■"/>
              <a:defRPr>
                <a:solidFill>
                  <a:schemeClr val="dk1"/>
                </a:solidFill>
              </a:defRPr>
            </a:lvl9pPr>
          </a:lstStyle>
          <a:p/>
        </p:txBody>
      </p:sp>
      <p:sp>
        <p:nvSpPr>
          <p:cNvPr id="108" name="Google Shape;108;p25">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25">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25">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25">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2" name="Google Shape;112;p25"/>
          <p:cNvGrpSpPr/>
          <p:nvPr/>
        </p:nvGrpSpPr>
        <p:grpSpPr>
          <a:xfrm>
            <a:off x="0" y="381001"/>
            <a:ext cx="1037850" cy="1016287"/>
            <a:chOff x="0" y="381001"/>
            <a:chExt cx="1037850" cy="1016287"/>
          </a:xfrm>
        </p:grpSpPr>
        <p:sp>
          <p:nvSpPr>
            <p:cNvPr id="113" name="Google Shape;113;p2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2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5" name="Google Shape;115;p25"/>
          <p:cNvSpPr txBox="1"/>
          <p:nvPr>
            <p:ph idx="2" type="title"/>
          </p:nvPr>
        </p:nvSpPr>
        <p:spPr>
          <a:xfrm>
            <a:off x="1297500" y="459490"/>
            <a:ext cx="3005700" cy="510900"/>
          </a:xfrm>
          <a:prstGeom prst="rect">
            <a:avLst/>
          </a:prstGeom>
        </p:spPr>
        <p:txBody>
          <a:bodyPr anchorCtr="0" anchor="b" bIns="91425" lIns="91425" spcFirstLastPara="1" rIns="91425" wrap="square" tIns="91425">
            <a:norm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116" name="Google Shape;116;p2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t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theme" Target="../theme/theme3.xml"/><Relationship Id="rId12" Type="http://schemas.openxmlformats.org/officeDocument/2006/relationships/slideLayout" Target="../slideLayouts/slideLayout23.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tr"/>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arina">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87900" y="458025"/>
            <a:ext cx="8368200" cy="686100"/>
          </a:xfrm>
          <a:prstGeom prst="rect">
            <a:avLst/>
          </a:prstGeom>
          <a:noFill/>
          <a:ln>
            <a:noFill/>
          </a:ln>
        </p:spPr>
        <p:txBody>
          <a:bodyPr anchorCtr="0" anchor="b" bIns="91425" lIns="91425" spcFirstLastPara="1" rIns="91425" wrap="square" tIns="91425">
            <a:normAutofit/>
          </a:bodyPr>
          <a:lstStyle>
            <a:lvl1pPr lvl="0" rtl="0">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1pPr>
            <a:lvl2pPr lvl="1" rtl="0">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2pPr>
            <a:lvl3pPr lvl="2" rtl="0">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3pPr>
            <a:lvl4pPr lvl="3" rtl="0">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4pPr>
            <a:lvl5pPr lvl="4" rtl="0">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5pPr>
            <a:lvl6pPr lvl="5" rtl="0">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6pPr>
            <a:lvl7pPr lvl="6" rtl="0">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7pPr>
            <a:lvl8pPr lvl="7" rtl="0">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8pPr>
            <a:lvl9pPr lvl="8" rtl="0">
              <a:spcBef>
                <a:spcPts val="0"/>
              </a:spcBef>
              <a:spcAft>
                <a:spcPts val="0"/>
              </a:spcAft>
              <a:buClr>
                <a:schemeClr val="dk1"/>
              </a:buClr>
              <a:buSzPts val="3000"/>
              <a:buFont typeface="Roboto Slab"/>
              <a:buNone/>
              <a:defRPr sz="3000">
                <a:solidFill>
                  <a:schemeClr val="dk1"/>
                </a:solidFill>
                <a:latin typeface="Roboto Slab"/>
                <a:ea typeface="Roboto Slab"/>
                <a:cs typeface="Roboto Slab"/>
                <a:sym typeface="Roboto Slab"/>
              </a:defRPr>
            </a:lvl9pPr>
          </a:lstStyle>
          <a:p/>
        </p:txBody>
      </p:sp>
      <p:sp>
        <p:nvSpPr>
          <p:cNvPr id="52" name="Google Shape;52;p13"/>
          <p:cNvSpPr txBox="1"/>
          <p:nvPr>
            <p:ph idx="1" type="body"/>
          </p:nvPr>
        </p:nvSpPr>
        <p:spPr>
          <a:xfrm>
            <a:off x="387900" y="1489824"/>
            <a:ext cx="8368200" cy="30789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1"/>
              </a:buClr>
              <a:buSzPts val="1800"/>
              <a:buFont typeface="Roboto"/>
              <a:buChar char="●"/>
              <a:defRPr sz="1800">
                <a:solidFill>
                  <a:schemeClr val="dk1"/>
                </a:solidFill>
                <a:latin typeface="Roboto"/>
                <a:ea typeface="Roboto"/>
                <a:cs typeface="Roboto"/>
                <a:sym typeface="Roboto"/>
              </a:defRPr>
            </a:lvl1pPr>
            <a:lvl2pPr indent="-317500" lvl="1" marL="914400" rtl="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2pPr>
            <a:lvl3pPr indent="-317500" lvl="2" marL="1371600" rtl="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3pPr>
            <a:lvl4pPr indent="-317500" lvl="3" marL="1828800" rtl="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4pPr>
            <a:lvl5pPr indent="-317500" lvl="4" marL="2286000" rtl="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5pPr>
            <a:lvl6pPr indent="-317500" lvl="5" marL="2743200" rtl="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6pPr>
            <a:lvl7pPr indent="-317500" lvl="6" marL="3200400" rtl="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7pPr>
            <a:lvl8pPr indent="-317500" lvl="7" marL="3657600" rtl="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8pPr>
            <a:lvl9pPr indent="-317500" lvl="8" marL="4114800" rtl="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9pPr>
          </a:lstStyle>
          <a:p/>
        </p:txBody>
      </p:sp>
      <p:sp>
        <p:nvSpPr>
          <p:cNvPr id="53" name="Google Shape;53;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1"/>
                </a:solidFill>
                <a:latin typeface="Roboto"/>
                <a:ea typeface="Roboto"/>
                <a:cs typeface="Roboto"/>
                <a:sym typeface="Roboto"/>
              </a:defRPr>
            </a:lvl1pPr>
            <a:lvl2pPr lvl="1" rtl="0" algn="r">
              <a:buNone/>
              <a:defRPr sz="1000">
                <a:solidFill>
                  <a:schemeClr val="dk1"/>
                </a:solidFill>
                <a:latin typeface="Roboto"/>
                <a:ea typeface="Roboto"/>
                <a:cs typeface="Roboto"/>
                <a:sym typeface="Roboto"/>
              </a:defRPr>
            </a:lvl2pPr>
            <a:lvl3pPr lvl="2" rtl="0" algn="r">
              <a:buNone/>
              <a:defRPr sz="1000">
                <a:solidFill>
                  <a:schemeClr val="dk1"/>
                </a:solidFill>
                <a:latin typeface="Roboto"/>
                <a:ea typeface="Roboto"/>
                <a:cs typeface="Roboto"/>
                <a:sym typeface="Roboto"/>
              </a:defRPr>
            </a:lvl3pPr>
            <a:lvl4pPr lvl="3" rtl="0" algn="r">
              <a:buNone/>
              <a:defRPr sz="1000">
                <a:solidFill>
                  <a:schemeClr val="dk1"/>
                </a:solidFill>
                <a:latin typeface="Roboto"/>
                <a:ea typeface="Roboto"/>
                <a:cs typeface="Roboto"/>
                <a:sym typeface="Roboto"/>
              </a:defRPr>
            </a:lvl4pPr>
            <a:lvl5pPr lvl="4" rtl="0" algn="r">
              <a:buNone/>
              <a:defRPr sz="1000">
                <a:solidFill>
                  <a:schemeClr val="dk1"/>
                </a:solidFill>
                <a:latin typeface="Roboto"/>
                <a:ea typeface="Roboto"/>
                <a:cs typeface="Roboto"/>
                <a:sym typeface="Roboto"/>
              </a:defRPr>
            </a:lvl5pPr>
            <a:lvl6pPr lvl="5" rtl="0" algn="r">
              <a:buNone/>
              <a:defRPr sz="1000">
                <a:solidFill>
                  <a:schemeClr val="dk1"/>
                </a:solidFill>
                <a:latin typeface="Roboto"/>
                <a:ea typeface="Roboto"/>
                <a:cs typeface="Roboto"/>
                <a:sym typeface="Roboto"/>
              </a:defRPr>
            </a:lvl6pPr>
            <a:lvl7pPr lvl="6" rtl="0" algn="r">
              <a:buNone/>
              <a:defRPr sz="1000">
                <a:solidFill>
                  <a:schemeClr val="dk1"/>
                </a:solidFill>
                <a:latin typeface="Roboto"/>
                <a:ea typeface="Roboto"/>
                <a:cs typeface="Roboto"/>
                <a:sym typeface="Roboto"/>
              </a:defRPr>
            </a:lvl7pPr>
            <a:lvl8pPr lvl="7" rtl="0" algn="r">
              <a:buNone/>
              <a:defRPr sz="1000">
                <a:solidFill>
                  <a:schemeClr val="dk1"/>
                </a:solidFill>
                <a:latin typeface="Roboto"/>
                <a:ea typeface="Roboto"/>
                <a:cs typeface="Roboto"/>
                <a:sym typeface="Roboto"/>
              </a:defRPr>
            </a:lvl8pPr>
            <a:lvl9pPr lvl="8" rtl="0" algn="r">
              <a:buNone/>
              <a:defRPr sz="1000">
                <a:solidFill>
                  <a:schemeClr val="dk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tr"/>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 Id="rId3"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 Id="rId3" Type="http://schemas.openxmlformats.org/officeDocument/2006/relationships/image" Target="../media/image1.png"/><Relationship Id="rId4" Type="http://schemas.openxmlformats.org/officeDocument/2006/relationships/image" Target="../media/image10.png"/><Relationship Id="rId5"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 Id="rId3" Type="http://schemas.openxmlformats.org/officeDocument/2006/relationships/hyperlink" Target="https://www.ncbi.nlm.nih.gov/pmc/articles/PMC4254674/" TargetMode="External"/><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 Id="rId3" Type="http://schemas.openxmlformats.org/officeDocument/2006/relationships/image" Target="../media/image12.png"/><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 Id="rId3"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 Id="rId3" Type="http://schemas.openxmlformats.org/officeDocument/2006/relationships/image" Target="../media/image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 Id="rId3" Type="http://schemas.openxmlformats.org/officeDocument/2006/relationships/image" Target="../media/image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8.xml"/><Relationship Id="rId3" Type="http://schemas.openxmlformats.org/officeDocument/2006/relationships/image" Target="../media/image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xml"/><Relationship Id="rId3"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 Id="rId3" Type="http://schemas.openxmlformats.org/officeDocument/2006/relationships/image" Target="../media/image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2.xml"/><Relationship Id="rId3" Type="http://schemas.openxmlformats.org/officeDocument/2006/relationships/image" Target="../media/image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4.xml"/><Relationship Id="rId3" Type="http://schemas.openxmlformats.org/officeDocument/2006/relationships/image" Target="../media/image1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5.xml"/><Relationship Id="rId3" Type="http://schemas.openxmlformats.org/officeDocument/2006/relationships/image" Target="../media/image1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6.xml"/><Relationship Id="rId3" Type="http://schemas.openxmlformats.org/officeDocument/2006/relationships/hyperlink" Target="https://www.frontiersin.org/articles/10.3389/fimmu.2021.622064/full" TargetMode="External"/><Relationship Id="rId4" Type="http://schemas.openxmlformats.org/officeDocument/2006/relationships/image" Target="../media/image2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xml"/><Relationship Id="rId3" Type="http://schemas.openxmlformats.org/officeDocument/2006/relationships/image" Target="../media/image2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8.xml"/><Relationship Id="rId3" Type="http://schemas.openxmlformats.org/officeDocument/2006/relationships/image" Target="../media/image18.png"/><Relationship Id="rId4" Type="http://schemas.openxmlformats.org/officeDocument/2006/relationships/image" Target="../media/image2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9.xml"/><Relationship Id="rId3" Type="http://schemas.openxmlformats.org/officeDocument/2006/relationships/image" Target="../media/image3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1.xml"/><Relationship Id="rId3" Type="http://schemas.openxmlformats.org/officeDocument/2006/relationships/image" Target="../media/image2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2.xml"/><Relationship Id="rId3" Type="http://schemas.openxmlformats.org/officeDocument/2006/relationships/image" Target="../media/image3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3.xml"/><Relationship Id="rId3" Type="http://schemas.openxmlformats.org/officeDocument/2006/relationships/image" Target="../media/image23.png"/><Relationship Id="rId4" Type="http://schemas.openxmlformats.org/officeDocument/2006/relationships/image" Target="../media/image3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4.xml"/><Relationship Id="rId3" Type="http://schemas.openxmlformats.org/officeDocument/2006/relationships/hyperlink" Target="https://www.mdpi.com/1422-0067/22/6/2903/htm" TargetMode="External"/><Relationship Id="rId4" Type="http://schemas.openxmlformats.org/officeDocument/2006/relationships/image" Target="../media/image27.png"/><Relationship Id="rId5" Type="http://schemas.openxmlformats.org/officeDocument/2006/relationships/image" Target="../media/image3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5.xml"/><Relationship Id="rId3" Type="http://schemas.openxmlformats.org/officeDocument/2006/relationships/image" Target="../media/image3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7.xml"/><Relationship Id="rId3" Type="http://schemas.openxmlformats.org/officeDocument/2006/relationships/image" Target="../media/image29.png"/><Relationship Id="rId4" Type="http://schemas.openxmlformats.org/officeDocument/2006/relationships/image" Target="../media/image4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8.xml"/><Relationship Id="rId3" Type="http://schemas.openxmlformats.org/officeDocument/2006/relationships/image" Target="../media/image31.png"/><Relationship Id="rId4" Type="http://schemas.openxmlformats.org/officeDocument/2006/relationships/image" Target="../media/image3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9.xml"/><Relationship Id="rId3" Type="http://schemas.openxmlformats.org/officeDocument/2006/relationships/image" Target="../media/image3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0.xml"/><Relationship Id="rId3" Type="http://schemas.openxmlformats.org/officeDocument/2006/relationships/image" Target="../media/image3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1.xml"/><Relationship Id="rId3" Type="http://schemas.openxmlformats.org/officeDocument/2006/relationships/image" Target="../media/image3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2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 Id="rId3" Type="http://schemas.openxmlformats.org/officeDocument/2006/relationships/image" Target="../media/image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 Id="rId3" Type="http://schemas.openxmlformats.org/officeDocument/2006/relationships/image" Target="../media/image16.png"/><Relationship Id="rId4" Type="http://schemas.openxmlformats.org/officeDocument/2006/relationships/image" Target="../media/image9.png"/><Relationship Id="rId5"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sp>
        <p:nvSpPr>
          <p:cNvPr id="121" name="Google Shape;121;p26"/>
          <p:cNvSpPr txBox="1"/>
          <p:nvPr>
            <p:ph type="ctrTitle"/>
          </p:nvPr>
        </p:nvSpPr>
        <p:spPr>
          <a:xfrm>
            <a:off x="1680302" y="1188925"/>
            <a:ext cx="5783400" cy="1457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SzPts val="990"/>
              <a:buNone/>
            </a:pPr>
            <a:r>
              <a:rPr lang="tr" sz="2700"/>
              <a:t>A Cancer DB with AI pipelines for Professional Use (Can_Cer)</a:t>
            </a:r>
            <a:endParaRPr sz="2700"/>
          </a:p>
        </p:txBody>
      </p:sp>
      <p:sp>
        <p:nvSpPr>
          <p:cNvPr id="122" name="Google Shape;122;p26"/>
          <p:cNvSpPr txBox="1"/>
          <p:nvPr>
            <p:ph idx="1" type="subTitle"/>
          </p:nvPr>
        </p:nvSpPr>
        <p:spPr>
          <a:xfrm>
            <a:off x="1680302" y="3049450"/>
            <a:ext cx="5783400" cy="909000"/>
          </a:xfrm>
          <a:prstGeom prst="rect">
            <a:avLst/>
          </a:prstGeom>
        </p:spPr>
        <p:txBody>
          <a:bodyPr anchorCtr="0" anchor="t" bIns="91425" lIns="91425" spcFirstLastPara="1" rIns="91425" wrap="square" tIns="91425">
            <a:normAutofit fontScale="77500" lnSpcReduction="20000"/>
          </a:bodyPr>
          <a:lstStyle/>
          <a:p>
            <a:pPr indent="0" lvl="0" marL="0" rtl="0" algn="ctr">
              <a:spcBef>
                <a:spcPts val="0"/>
              </a:spcBef>
              <a:spcAft>
                <a:spcPts val="0"/>
              </a:spcAft>
              <a:buNone/>
            </a:pPr>
            <a:r>
              <a:rPr lang="tr"/>
              <a:t>Leman Nur Nehri</a:t>
            </a:r>
            <a:endParaRPr/>
          </a:p>
          <a:p>
            <a:pPr indent="0" lvl="0" marL="0" rtl="0" algn="ctr">
              <a:spcBef>
                <a:spcPts val="0"/>
              </a:spcBef>
              <a:spcAft>
                <a:spcPts val="0"/>
              </a:spcAft>
              <a:buNone/>
            </a:pPr>
            <a:r>
              <a:rPr lang="tr"/>
              <a:t>METU Biological Sciences</a:t>
            </a:r>
            <a:endParaRPr/>
          </a:p>
          <a:p>
            <a:pPr indent="0" lvl="0" marL="0" rtl="0" algn="ctr">
              <a:spcBef>
                <a:spcPts val="0"/>
              </a:spcBef>
              <a:spcAft>
                <a:spcPts val="0"/>
              </a:spcAft>
              <a:buNone/>
            </a:pPr>
            <a:r>
              <a:rPr lang="tr"/>
              <a:t>Cancer Research &amp; Computational Biology</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35"/>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tr"/>
              <a:t>extract &amp; process needed data</a:t>
            </a:r>
            <a:endParaRPr/>
          </a:p>
        </p:txBody>
      </p:sp>
      <p:sp>
        <p:nvSpPr>
          <p:cNvPr id="186" name="Google Shape;186;p35"/>
          <p:cNvSpPr txBox="1"/>
          <p:nvPr>
            <p:ph idx="1" type="body"/>
          </p:nvPr>
        </p:nvSpPr>
        <p:spPr>
          <a:xfrm>
            <a:off x="387900" y="1489824"/>
            <a:ext cx="8368200" cy="30789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87" name="Google Shape;187;p35"/>
          <p:cNvPicPr preferRelativeResize="0"/>
          <p:nvPr/>
        </p:nvPicPr>
        <p:blipFill>
          <a:blip r:embed="rId3">
            <a:alphaModFix/>
          </a:blip>
          <a:stretch>
            <a:fillRect/>
          </a:stretch>
        </p:blipFill>
        <p:spPr>
          <a:xfrm>
            <a:off x="1090600" y="1376675"/>
            <a:ext cx="6962775" cy="33051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36"/>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tr"/>
              <a:t>many db s for cancer </a:t>
            </a:r>
            <a:endParaRPr/>
          </a:p>
        </p:txBody>
      </p:sp>
      <p:sp>
        <p:nvSpPr>
          <p:cNvPr id="193" name="Google Shape;193;p36"/>
          <p:cNvSpPr txBox="1"/>
          <p:nvPr>
            <p:ph idx="1" type="body"/>
          </p:nvPr>
        </p:nvSpPr>
        <p:spPr>
          <a:xfrm>
            <a:off x="387900" y="1489824"/>
            <a:ext cx="8368200" cy="30789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94" name="Google Shape;194;p36"/>
          <p:cNvPicPr preferRelativeResize="0"/>
          <p:nvPr/>
        </p:nvPicPr>
        <p:blipFill>
          <a:blip r:embed="rId3">
            <a:alphaModFix/>
          </a:blip>
          <a:stretch>
            <a:fillRect/>
          </a:stretch>
        </p:blipFill>
        <p:spPr>
          <a:xfrm>
            <a:off x="4571994" y="133932"/>
            <a:ext cx="4465500" cy="1109825"/>
          </a:xfrm>
          <a:prstGeom prst="rect">
            <a:avLst/>
          </a:prstGeom>
          <a:noFill/>
          <a:ln>
            <a:noFill/>
          </a:ln>
        </p:spPr>
      </p:pic>
      <p:pic>
        <p:nvPicPr>
          <p:cNvPr id="195" name="Google Shape;195;p36"/>
          <p:cNvPicPr preferRelativeResize="0"/>
          <p:nvPr/>
        </p:nvPicPr>
        <p:blipFill>
          <a:blip r:embed="rId4">
            <a:alphaModFix/>
          </a:blip>
          <a:stretch>
            <a:fillRect/>
          </a:stretch>
        </p:blipFill>
        <p:spPr>
          <a:xfrm>
            <a:off x="0" y="1144126"/>
            <a:ext cx="4927600" cy="2111824"/>
          </a:xfrm>
          <a:prstGeom prst="rect">
            <a:avLst/>
          </a:prstGeom>
          <a:noFill/>
          <a:ln>
            <a:noFill/>
          </a:ln>
        </p:spPr>
      </p:pic>
      <p:pic>
        <p:nvPicPr>
          <p:cNvPr id="196" name="Google Shape;196;p36"/>
          <p:cNvPicPr preferRelativeResize="0"/>
          <p:nvPr/>
        </p:nvPicPr>
        <p:blipFill>
          <a:blip r:embed="rId5">
            <a:alphaModFix/>
          </a:blip>
          <a:stretch>
            <a:fillRect/>
          </a:stretch>
        </p:blipFill>
        <p:spPr>
          <a:xfrm>
            <a:off x="4109900" y="2658797"/>
            <a:ext cx="4927601" cy="248470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37"/>
          <p:cNvSpPr txBox="1"/>
          <p:nvPr>
            <p:ph type="title"/>
          </p:nvPr>
        </p:nvSpPr>
        <p:spPr>
          <a:xfrm>
            <a:off x="387900" y="458025"/>
            <a:ext cx="8368200" cy="6861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tr" u="sng">
                <a:solidFill>
                  <a:schemeClr val="hlink"/>
                </a:solidFill>
                <a:hlinkClick r:id="rId3"/>
              </a:rPr>
              <a:t>https://www.ncbi.nlm.nih.gov/pmc/articles/PMC4254674/</a:t>
            </a:r>
            <a:r>
              <a:rPr lang="tr"/>
              <a:t> </a:t>
            </a:r>
            <a:endParaRPr/>
          </a:p>
        </p:txBody>
      </p:sp>
      <p:sp>
        <p:nvSpPr>
          <p:cNvPr id="202" name="Google Shape;202;p37"/>
          <p:cNvSpPr txBox="1"/>
          <p:nvPr>
            <p:ph idx="1" type="body"/>
          </p:nvPr>
        </p:nvSpPr>
        <p:spPr>
          <a:xfrm>
            <a:off x="387900" y="1489824"/>
            <a:ext cx="8368200" cy="30789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03" name="Google Shape;203;p37"/>
          <p:cNvPicPr preferRelativeResize="0"/>
          <p:nvPr/>
        </p:nvPicPr>
        <p:blipFill>
          <a:blip r:embed="rId4">
            <a:alphaModFix/>
          </a:blip>
          <a:stretch>
            <a:fillRect/>
          </a:stretch>
        </p:blipFill>
        <p:spPr>
          <a:xfrm>
            <a:off x="3159048" y="915050"/>
            <a:ext cx="5213705" cy="36536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38"/>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tr"/>
              <a:t>personalized medicine </a:t>
            </a:r>
            <a:endParaRPr/>
          </a:p>
        </p:txBody>
      </p:sp>
      <p:sp>
        <p:nvSpPr>
          <p:cNvPr id="209" name="Google Shape;209;p38"/>
          <p:cNvSpPr txBox="1"/>
          <p:nvPr>
            <p:ph idx="1" type="body"/>
          </p:nvPr>
        </p:nvSpPr>
        <p:spPr>
          <a:xfrm>
            <a:off x="387900" y="1489824"/>
            <a:ext cx="8368200" cy="30789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10" name="Google Shape;210;p38"/>
          <p:cNvPicPr preferRelativeResize="0"/>
          <p:nvPr/>
        </p:nvPicPr>
        <p:blipFill>
          <a:blip r:embed="rId3">
            <a:alphaModFix/>
          </a:blip>
          <a:stretch>
            <a:fillRect/>
          </a:stretch>
        </p:blipFill>
        <p:spPr>
          <a:xfrm>
            <a:off x="5841450" y="366700"/>
            <a:ext cx="2914650" cy="4410075"/>
          </a:xfrm>
          <a:prstGeom prst="rect">
            <a:avLst/>
          </a:prstGeom>
          <a:noFill/>
          <a:ln>
            <a:noFill/>
          </a:ln>
        </p:spPr>
      </p:pic>
      <p:pic>
        <p:nvPicPr>
          <p:cNvPr id="211" name="Google Shape;211;p38"/>
          <p:cNvPicPr preferRelativeResize="0"/>
          <p:nvPr/>
        </p:nvPicPr>
        <p:blipFill>
          <a:blip r:embed="rId4">
            <a:alphaModFix/>
          </a:blip>
          <a:stretch>
            <a:fillRect/>
          </a:stretch>
        </p:blipFill>
        <p:spPr>
          <a:xfrm>
            <a:off x="481425" y="1604938"/>
            <a:ext cx="5064310" cy="28486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39"/>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tr"/>
              <a:t>example of prior probabilities for host factor</a:t>
            </a:r>
            <a:endParaRPr/>
          </a:p>
        </p:txBody>
      </p:sp>
      <p:sp>
        <p:nvSpPr>
          <p:cNvPr id="217" name="Google Shape;217;p39"/>
          <p:cNvSpPr txBox="1"/>
          <p:nvPr>
            <p:ph idx="1" type="body"/>
          </p:nvPr>
        </p:nvSpPr>
        <p:spPr>
          <a:xfrm>
            <a:off x="387900" y="1489824"/>
            <a:ext cx="8368200" cy="307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tr"/>
              <a:t>A wide range of the aspects of the countries (such as sociological, economic, e.g.) that can have any impact on the survival of the cancer were included as the attributes of a table (1)</a:t>
            </a:r>
            <a:endParaRPr/>
          </a:p>
          <a:p>
            <a:pPr indent="0" lvl="0" marL="0" rtl="0" algn="l">
              <a:spcBef>
                <a:spcPts val="1200"/>
              </a:spcBef>
              <a:spcAft>
                <a:spcPts val="120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40"/>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t/>
            </a:r>
            <a:endParaRPr/>
          </a:p>
        </p:txBody>
      </p:sp>
      <p:sp>
        <p:nvSpPr>
          <p:cNvPr id="223" name="Google Shape;223;p40"/>
          <p:cNvSpPr txBox="1"/>
          <p:nvPr>
            <p:ph idx="1" type="body"/>
          </p:nvPr>
        </p:nvSpPr>
        <p:spPr>
          <a:xfrm>
            <a:off x="387900" y="1489824"/>
            <a:ext cx="8368200" cy="30789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24" name="Google Shape;224;p40"/>
          <p:cNvPicPr preferRelativeResize="0"/>
          <p:nvPr/>
        </p:nvPicPr>
        <p:blipFill>
          <a:blip r:embed="rId3">
            <a:alphaModFix/>
          </a:blip>
          <a:stretch>
            <a:fillRect/>
          </a:stretch>
        </p:blipFill>
        <p:spPr>
          <a:xfrm>
            <a:off x="0" y="450642"/>
            <a:ext cx="9144002" cy="4242217"/>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41"/>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t/>
            </a:r>
            <a:endParaRPr/>
          </a:p>
        </p:txBody>
      </p:sp>
      <p:sp>
        <p:nvSpPr>
          <p:cNvPr id="230" name="Google Shape;230;p41"/>
          <p:cNvSpPr txBox="1"/>
          <p:nvPr>
            <p:ph idx="1" type="body"/>
          </p:nvPr>
        </p:nvSpPr>
        <p:spPr>
          <a:xfrm>
            <a:off x="387900" y="1489824"/>
            <a:ext cx="8368200" cy="30789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31" name="Google Shape;231;p41"/>
          <p:cNvPicPr preferRelativeResize="0"/>
          <p:nvPr/>
        </p:nvPicPr>
        <p:blipFill>
          <a:blip r:embed="rId3">
            <a:alphaModFix/>
          </a:blip>
          <a:stretch>
            <a:fillRect/>
          </a:stretch>
        </p:blipFill>
        <p:spPr>
          <a:xfrm>
            <a:off x="0" y="987592"/>
            <a:ext cx="9143999" cy="316831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42"/>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t/>
            </a:r>
            <a:endParaRPr/>
          </a:p>
        </p:txBody>
      </p:sp>
      <p:sp>
        <p:nvSpPr>
          <p:cNvPr id="237" name="Google Shape;237;p42"/>
          <p:cNvSpPr txBox="1"/>
          <p:nvPr>
            <p:ph idx="1" type="body"/>
          </p:nvPr>
        </p:nvSpPr>
        <p:spPr>
          <a:xfrm>
            <a:off x="387900" y="1489824"/>
            <a:ext cx="8368200" cy="30789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38" name="Google Shape;238;p42"/>
          <p:cNvPicPr preferRelativeResize="0"/>
          <p:nvPr/>
        </p:nvPicPr>
        <p:blipFill>
          <a:blip r:embed="rId3">
            <a:alphaModFix/>
          </a:blip>
          <a:stretch>
            <a:fillRect/>
          </a:stretch>
        </p:blipFill>
        <p:spPr>
          <a:xfrm>
            <a:off x="786353" y="0"/>
            <a:ext cx="7571295" cy="51435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43"/>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t/>
            </a:r>
            <a:endParaRPr/>
          </a:p>
        </p:txBody>
      </p:sp>
      <p:sp>
        <p:nvSpPr>
          <p:cNvPr id="244" name="Google Shape;244;p43"/>
          <p:cNvSpPr txBox="1"/>
          <p:nvPr>
            <p:ph idx="1" type="body"/>
          </p:nvPr>
        </p:nvSpPr>
        <p:spPr>
          <a:xfrm>
            <a:off x="387900" y="1489824"/>
            <a:ext cx="8368200" cy="30789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45" name="Google Shape;245;p43"/>
          <p:cNvPicPr preferRelativeResize="0"/>
          <p:nvPr/>
        </p:nvPicPr>
        <p:blipFill>
          <a:blip r:embed="rId3">
            <a:alphaModFix/>
          </a:blip>
          <a:stretch>
            <a:fillRect/>
          </a:stretch>
        </p:blipFill>
        <p:spPr>
          <a:xfrm>
            <a:off x="0" y="232147"/>
            <a:ext cx="9144001" cy="467920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44"/>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t/>
            </a:r>
            <a:endParaRPr/>
          </a:p>
        </p:txBody>
      </p:sp>
      <p:sp>
        <p:nvSpPr>
          <p:cNvPr id="251" name="Google Shape;251;p44"/>
          <p:cNvSpPr txBox="1"/>
          <p:nvPr>
            <p:ph idx="1" type="body"/>
          </p:nvPr>
        </p:nvSpPr>
        <p:spPr>
          <a:xfrm>
            <a:off x="387900" y="1489824"/>
            <a:ext cx="8368200" cy="30789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52" name="Google Shape;252;p44"/>
          <p:cNvPicPr preferRelativeResize="0"/>
          <p:nvPr/>
        </p:nvPicPr>
        <p:blipFill>
          <a:blip r:embed="rId3">
            <a:alphaModFix/>
          </a:blip>
          <a:stretch>
            <a:fillRect/>
          </a:stretch>
        </p:blipFill>
        <p:spPr>
          <a:xfrm>
            <a:off x="1054166" y="0"/>
            <a:ext cx="7035669" cy="51435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27"/>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tr"/>
              <a:t>Project summary:</a:t>
            </a:r>
            <a:endParaRPr/>
          </a:p>
        </p:txBody>
      </p:sp>
      <p:sp>
        <p:nvSpPr>
          <p:cNvPr id="128" name="Google Shape;128;p27"/>
          <p:cNvSpPr txBox="1"/>
          <p:nvPr>
            <p:ph idx="1" type="body"/>
          </p:nvPr>
        </p:nvSpPr>
        <p:spPr>
          <a:xfrm>
            <a:off x="387900" y="1489824"/>
            <a:ext cx="8368200" cy="307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tr"/>
              <a:t>Adapting the biological, chemical and pharmacological data of various cancer types to a single interface and producing solutions for the problems of experts working in cancer related </a:t>
            </a:r>
            <a:r>
              <a:rPr lang="tr"/>
              <a:t>fields.</a:t>
            </a:r>
            <a:endParaRPr/>
          </a:p>
          <a:p>
            <a:pPr indent="0" lvl="0" marL="0" rtl="0" algn="l">
              <a:spcBef>
                <a:spcPts val="1200"/>
              </a:spcBef>
              <a:spcAft>
                <a:spcPts val="1200"/>
              </a:spcAft>
              <a:buNone/>
            </a:pPr>
            <a:r>
              <a:rPr lang="tr"/>
              <a:t>This </a:t>
            </a:r>
            <a:r>
              <a:rPr lang="tr"/>
              <a:t>is a platform that keeps data such as mutagen-mutation, cancer-related diseases, host-factors, etc. for different cancer types in its own library and visualizes the required information by data extraction algorithms and artificial intelligence pipelines from this library to professional use for cancer research and clinical needs.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45"/>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t/>
            </a:r>
            <a:endParaRPr/>
          </a:p>
        </p:txBody>
      </p:sp>
      <p:sp>
        <p:nvSpPr>
          <p:cNvPr id="258" name="Google Shape;258;p45"/>
          <p:cNvSpPr txBox="1"/>
          <p:nvPr>
            <p:ph idx="1" type="body"/>
          </p:nvPr>
        </p:nvSpPr>
        <p:spPr>
          <a:xfrm>
            <a:off x="387900" y="1489824"/>
            <a:ext cx="8368200" cy="30789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59" name="Google Shape;259;p45"/>
          <p:cNvPicPr preferRelativeResize="0"/>
          <p:nvPr/>
        </p:nvPicPr>
        <p:blipFill>
          <a:blip r:embed="rId3">
            <a:alphaModFix/>
          </a:blip>
          <a:stretch>
            <a:fillRect/>
          </a:stretch>
        </p:blipFill>
        <p:spPr>
          <a:xfrm>
            <a:off x="506417" y="0"/>
            <a:ext cx="8131166" cy="514349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46"/>
          <p:cNvSpPr txBox="1"/>
          <p:nvPr>
            <p:ph type="title"/>
          </p:nvPr>
        </p:nvSpPr>
        <p:spPr>
          <a:xfrm>
            <a:off x="387900" y="458025"/>
            <a:ext cx="8368200" cy="6861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tr"/>
              <a:t>algoritm design #1- do it for detection of host factors as step 1</a:t>
            </a:r>
            <a:endParaRPr/>
          </a:p>
        </p:txBody>
      </p:sp>
      <p:sp>
        <p:nvSpPr>
          <p:cNvPr id="265" name="Google Shape;265;p46"/>
          <p:cNvSpPr txBox="1"/>
          <p:nvPr>
            <p:ph idx="1" type="body"/>
          </p:nvPr>
        </p:nvSpPr>
        <p:spPr>
          <a:xfrm>
            <a:off x="387900" y="1489824"/>
            <a:ext cx="8368200" cy="307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tr"/>
              <a:t>make regression &amp; correlation with aging &amp; various cancer incidence rates → resulted ones ---&gt; take them as parameters for determining host factors &amp;&amp; link them probable cancer types ( with above db examples - including dbs in thesis &amp; develop them as well )</a:t>
            </a:r>
            <a:endParaRPr/>
          </a:p>
          <a:p>
            <a:pPr indent="0" lvl="0" marL="0" rtl="0" algn="l">
              <a:spcBef>
                <a:spcPts val="1200"/>
              </a:spcBef>
              <a:spcAft>
                <a:spcPts val="0"/>
              </a:spcAft>
              <a:buNone/>
            </a:pPr>
            <a:r>
              <a:rPr lang="tr"/>
              <a:t>find data for your project!</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47"/>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t/>
            </a:r>
            <a:endParaRPr/>
          </a:p>
        </p:txBody>
      </p:sp>
      <p:sp>
        <p:nvSpPr>
          <p:cNvPr id="271" name="Google Shape;271;p47"/>
          <p:cNvSpPr txBox="1"/>
          <p:nvPr>
            <p:ph idx="1" type="body"/>
          </p:nvPr>
        </p:nvSpPr>
        <p:spPr>
          <a:xfrm>
            <a:off x="387900" y="1489824"/>
            <a:ext cx="8368200" cy="30789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72" name="Google Shape;272;p47"/>
          <p:cNvPicPr preferRelativeResize="0"/>
          <p:nvPr/>
        </p:nvPicPr>
        <p:blipFill>
          <a:blip r:embed="rId3">
            <a:alphaModFix/>
          </a:blip>
          <a:stretch>
            <a:fillRect/>
          </a:stretch>
        </p:blipFill>
        <p:spPr>
          <a:xfrm>
            <a:off x="1147763" y="466725"/>
            <a:ext cx="6848475" cy="42100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48"/>
          <p:cNvSpPr txBox="1"/>
          <p:nvPr>
            <p:ph type="title"/>
          </p:nvPr>
        </p:nvSpPr>
        <p:spPr>
          <a:xfrm>
            <a:off x="387900" y="458025"/>
            <a:ext cx="8368200" cy="686100"/>
          </a:xfrm>
          <a:prstGeom prst="rect">
            <a:avLst/>
          </a:prstGeom>
        </p:spPr>
        <p:txBody>
          <a:bodyPr anchorCtr="0" anchor="b" bIns="91425" lIns="91425" spcFirstLastPara="1" rIns="91425" wrap="square" tIns="91425">
            <a:normAutofit fontScale="90000"/>
          </a:bodyPr>
          <a:lstStyle/>
          <a:p>
            <a:pPr indent="0" lvl="0" marL="0" rtl="0" algn="l">
              <a:lnSpc>
                <a:spcPct val="115000"/>
              </a:lnSpc>
              <a:spcBef>
                <a:spcPts val="0"/>
              </a:spcBef>
              <a:spcAft>
                <a:spcPts val="1200"/>
              </a:spcAft>
              <a:buNone/>
            </a:pPr>
            <a:r>
              <a:rPr lang="tr" sz="1800">
                <a:latin typeface="Roboto"/>
                <a:ea typeface="Roboto"/>
                <a:cs typeface="Roboto"/>
                <a:sym typeface="Roboto"/>
              </a:rPr>
              <a:t>- pipeline development : #microbiome-bu patladı, no enough data set &amp;&amp; clinical trials</a:t>
            </a:r>
            <a:endParaRPr/>
          </a:p>
        </p:txBody>
      </p:sp>
      <p:sp>
        <p:nvSpPr>
          <p:cNvPr id="278" name="Google Shape;278;p48"/>
          <p:cNvSpPr txBox="1"/>
          <p:nvPr>
            <p:ph idx="1" type="body"/>
          </p:nvPr>
        </p:nvSpPr>
        <p:spPr>
          <a:xfrm>
            <a:off x="387900" y="1489824"/>
            <a:ext cx="8368200" cy="30789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tr"/>
              <a:t>so theoretical&amp;&amp;complex to apply to the field in a short time</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49"/>
          <p:cNvSpPr txBox="1"/>
          <p:nvPr>
            <p:ph idx="1" type="body"/>
          </p:nvPr>
        </p:nvSpPr>
        <p:spPr>
          <a:xfrm>
            <a:off x="387900" y="479824"/>
            <a:ext cx="8368200" cy="30789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tr"/>
              <a:t>https://pubmed.ncbi.nlm.nih.gov/32727720/#:~:text=Fifty%20studies%20reported%20differences%20in,from%20patients%20with%20colorectal%20cancer.</a:t>
            </a:r>
            <a:endParaRPr/>
          </a:p>
        </p:txBody>
      </p:sp>
      <p:pic>
        <p:nvPicPr>
          <p:cNvPr id="284" name="Google Shape;284;p49"/>
          <p:cNvPicPr preferRelativeResize="0"/>
          <p:nvPr/>
        </p:nvPicPr>
        <p:blipFill>
          <a:blip r:embed="rId3">
            <a:alphaModFix/>
          </a:blip>
          <a:stretch>
            <a:fillRect/>
          </a:stretch>
        </p:blipFill>
        <p:spPr>
          <a:xfrm>
            <a:off x="757638" y="1399624"/>
            <a:ext cx="7628724" cy="362547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50"/>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t/>
            </a:r>
            <a:endParaRPr/>
          </a:p>
        </p:txBody>
      </p:sp>
      <p:sp>
        <p:nvSpPr>
          <p:cNvPr id="290" name="Google Shape;290;p50"/>
          <p:cNvSpPr txBox="1"/>
          <p:nvPr>
            <p:ph idx="1" type="body"/>
          </p:nvPr>
        </p:nvSpPr>
        <p:spPr>
          <a:xfrm>
            <a:off x="387900" y="1489824"/>
            <a:ext cx="8368200" cy="30789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91" name="Google Shape;291;p50"/>
          <p:cNvPicPr preferRelativeResize="0"/>
          <p:nvPr/>
        </p:nvPicPr>
        <p:blipFill>
          <a:blip r:embed="rId3">
            <a:alphaModFix/>
          </a:blip>
          <a:stretch>
            <a:fillRect/>
          </a:stretch>
        </p:blipFill>
        <p:spPr>
          <a:xfrm>
            <a:off x="0" y="206601"/>
            <a:ext cx="9144001" cy="4730298"/>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51"/>
          <p:cNvSpPr txBox="1"/>
          <p:nvPr>
            <p:ph type="title"/>
          </p:nvPr>
        </p:nvSpPr>
        <p:spPr>
          <a:xfrm>
            <a:off x="387900" y="458025"/>
            <a:ext cx="8368200" cy="6861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tr" u="sng">
                <a:solidFill>
                  <a:schemeClr val="hlink"/>
                </a:solidFill>
                <a:hlinkClick r:id="rId3"/>
              </a:rPr>
              <a:t>https://www.frontiersin.org/articles/10.3389/fimmu.2021.622064/full</a:t>
            </a:r>
            <a:r>
              <a:rPr lang="tr"/>
              <a:t> </a:t>
            </a:r>
            <a:endParaRPr/>
          </a:p>
        </p:txBody>
      </p:sp>
      <p:sp>
        <p:nvSpPr>
          <p:cNvPr id="297" name="Google Shape;297;p51"/>
          <p:cNvSpPr txBox="1"/>
          <p:nvPr>
            <p:ph idx="1" type="body"/>
          </p:nvPr>
        </p:nvSpPr>
        <p:spPr>
          <a:xfrm>
            <a:off x="387900" y="1489824"/>
            <a:ext cx="8368200" cy="30789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98" name="Google Shape;298;p51"/>
          <p:cNvPicPr preferRelativeResize="0"/>
          <p:nvPr/>
        </p:nvPicPr>
        <p:blipFill>
          <a:blip r:embed="rId4">
            <a:alphaModFix/>
          </a:blip>
          <a:stretch>
            <a:fillRect/>
          </a:stretch>
        </p:blipFill>
        <p:spPr>
          <a:xfrm>
            <a:off x="0" y="1304414"/>
            <a:ext cx="9144000" cy="4292821"/>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52"/>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t/>
            </a:r>
            <a:endParaRPr/>
          </a:p>
        </p:txBody>
      </p:sp>
      <p:sp>
        <p:nvSpPr>
          <p:cNvPr id="304" name="Google Shape;304;p52"/>
          <p:cNvSpPr txBox="1"/>
          <p:nvPr>
            <p:ph idx="1" type="body"/>
          </p:nvPr>
        </p:nvSpPr>
        <p:spPr>
          <a:xfrm>
            <a:off x="387900" y="1489824"/>
            <a:ext cx="8368200" cy="30789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05" name="Google Shape;305;p52"/>
          <p:cNvPicPr preferRelativeResize="0"/>
          <p:nvPr/>
        </p:nvPicPr>
        <p:blipFill>
          <a:blip r:embed="rId3">
            <a:alphaModFix/>
          </a:blip>
          <a:stretch>
            <a:fillRect/>
          </a:stretch>
        </p:blipFill>
        <p:spPr>
          <a:xfrm>
            <a:off x="0" y="771663"/>
            <a:ext cx="9144001" cy="3600174"/>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53"/>
          <p:cNvSpPr txBox="1"/>
          <p:nvPr>
            <p:ph type="title"/>
          </p:nvPr>
        </p:nvSpPr>
        <p:spPr>
          <a:xfrm>
            <a:off x="387900" y="458025"/>
            <a:ext cx="8368200" cy="686100"/>
          </a:xfrm>
          <a:prstGeom prst="rect">
            <a:avLst/>
          </a:prstGeom>
        </p:spPr>
        <p:txBody>
          <a:bodyPr anchorCtr="0" anchor="b" bIns="91425" lIns="91425" spcFirstLastPara="1" rIns="91425" wrap="square" tIns="91425">
            <a:normAutofit fontScale="90000"/>
          </a:bodyPr>
          <a:lstStyle/>
          <a:p>
            <a:pPr indent="0" lvl="0" marL="0" rtl="0" algn="l">
              <a:lnSpc>
                <a:spcPct val="115000"/>
              </a:lnSpc>
              <a:spcBef>
                <a:spcPts val="0"/>
              </a:spcBef>
              <a:spcAft>
                <a:spcPts val="1200"/>
              </a:spcAft>
              <a:buNone/>
            </a:pPr>
            <a:r>
              <a:rPr lang="tr" sz="1800">
                <a:latin typeface="Roboto"/>
                <a:ea typeface="Roboto"/>
                <a:cs typeface="Roboto"/>
                <a:sym typeface="Roboto"/>
              </a:rPr>
              <a:t>- pipeline development # E-M transition for aging - patlamadı, ama en mantıklısı karar-destek mekanizması oluşturmak</a:t>
            </a:r>
            <a:endParaRPr/>
          </a:p>
        </p:txBody>
      </p:sp>
      <p:sp>
        <p:nvSpPr>
          <p:cNvPr id="311" name="Google Shape;311;p53"/>
          <p:cNvSpPr txBox="1"/>
          <p:nvPr>
            <p:ph idx="1" type="body"/>
          </p:nvPr>
        </p:nvSpPr>
        <p:spPr>
          <a:xfrm>
            <a:off x="387900" y="1489824"/>
            <a:ext cx="8368200" cy="30789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12" name="Google Shape;312;p53"/>
          <p:cNvPicPr preferRelativeResize="0"/>
          <p:nvPr/>
        </p:nvPicPr>
        <p:blipFill>
          <a:blip r:embed="rId3">
            <a:alphaModFix/>
          </a:blip>
          <a:stretch>
            <a:fillRect/>
          </a:stretch>
        </p:blipFill>
        <p:spPr>
          <a:xfrm>
            <a:off x="168651" y="1144125"/>
            <a:ext cx="5179701" cy="4058025"/>
          </a:xfrm>
          <a:prstGeom prst="rect">
            <a:avLst/>
          </a:prstGeom>
          <a:noFill/>
          <a:ln>
            <a:noFill/>
          </a:ln>
        </p:spPr>
      </p:pic>
      <p:pic>
        <p:nvPicPr>
          <p:cNvPr id="313" name="Google Shape;313;p53"/>
          <p:cNvPicPr preferRelativeResize="0"/>
          <p:nvPr/>
        </p:nvPicPr>
        <p:blipFill>
          <a:blip r:embed="rId4">
            <a:alphaModFix/>
          </a:blip>
          <a:stretch>
            <a:fillRect/>
          </a:stretch>
        </p:blipFill>
        <p:spPr>
          <a:xfrm>
            <a:off x="5754298" y="1424787"/>
            <a:ext cx="3096176" cy="3496701"/>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54"/>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t/>
            </a:r>
            <a:endParaRPr/>
          </a:p>
        </p:txBody>
      </p:sp>
      <p:sp>
        <p:nvSpPr>
          <p:cNvPr id="319" name="Google Shape;319;p54"/>
          <p:cNvSpPr txBox="1"/>
          <p:nvPr>
            <p:ph idx="1" type="body"/>
          </p:nvPr>
        </p:nvSpPr>
        <p:spPr>
          <a:xfrm>
            <a:off x="387900" y="1489824"/>
            <a:ext cx="8368200" cy="30789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20" name="Google Shape;320;p54"/>
          <p:cNvPicPr preferRelativeResize="0"/>
          <p:nvPr/>
        </p:nvPicPr>
        <p:blipFill>
          <a:blip r:embed="rId3">
            <a:alphaModFix/>
          </a:blip>
          <a:stretch>
            <a:fillRect/>
          </a:stretch>
        </p:blipFill>
        <p:spPr>
          <a:xfrm>
            <a:off x="1462824" y="0"/>
            <a:ext cx="6218353" cy="514350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28"/>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t/>
            </a:r>
            <a:endParaRPr/>
          </a:p>
        </p:txBody>
      </p:sp>
      <p:sp>
        <p:nvSpPr>
          <p:cNvPr id="134" name="Google Shape;134;p28"/>
          <p:cNvSpPr txBox="1"/>
          <p:nvPr>
            <p:ph idx="1" type="body"/>
          </p:nvPr>
        </p:nvSpPr>
        <p:spPr>
          <a:xfrm>
            <a:off x="387900" y="1489824"/>
            <a:ext cx="8368200" cy="307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tr"/>
              <a:t>Aging is a complex process and many host factors are effective in the development and metastasis of cancer in the aging process. With computational biology approaches, it is possible to detect complex host factors, </a:t>
            </a:r>
            <a:endParaRPr/>
          </a:p>
          <a:p>
            <a:pPr indent="0" lvl="0" marL="0" rtl="0" algn="l">
              <a:spcBef>
                <a:spcPts val="1200"/>
              </a:spcBef>
              <a:spcAft>
                <a:spcPts val="1200"/>
              </a:spcAft>
              <a:buNone/>
            </a:pPr>
            <a:r>
              <a:rPr lang="tr"/>
              <a:t>&amp;&amp; and with personalized medicine, it is possible to detect these host factors &amp; related key information individually and to develop treatments accordingly.</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55"/>
          <p:cNvSpPr txBox="1"/>
          <p:nvPr>
            <p:ph type="title"/>
          </p:nvPr>
        </p:nvSpPr>
        <p:spPr>
          <a:xfrm>
            <a:off x="387900" y="458025"/>
            <a:ext cx="8368200" cy="6861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tr"/>
              <a:t>decision-support mechanism : as prob. distribution</a:t>
            </a:r>
            <a:endParaRPr/>
          </a:p>
        </p:txBody>
      </p:sp>
      <p:sp>
        <p:nvSpPr>
          <p:cNvPr id="326" name="Google Shape;326;p55"/>
          <p:cNvSpPr txBox="1"/>
          <p:nvPr>
            <p:ph idx="1" type="body"/>
          </p:nvPr>
        </p:nvSpPr>
        <p:spPr>
          <a:xfrm>
            <a:off x="387900" y="1489824"/>
            <a:ext cx="8368200" cy="30789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327" name="Google Shape;327;p55"/>
          <p:cNvSpPr/>
          <p:nvPr/>
        </p:nvSpPr>
        <p:spPr>
          <a:xfrm>
            <a:off x="374350" y="2002175"/>
            <a:ext cx="1776900" cy="14964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tr"/>
              <a:t>sci. information</a:t>
            </a:r>
            <a:endParaRPr/>
          </a:p>
        </p:txBody>
      </p:sp>
      <p:sp>
        <p:nvSpPr>
          <p:cNvPr id="328" name="Google Shape;328;p55"/>
          <p:cNvSpPr/>
          <p:nvPr/>
        </p:nvSpPr>
        <p:spPr>
          <a:xfrm>
            <a:off x="2151250" y="2002175"/>
            <a:ext cx="1776900" cy="14964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tr"/>
              <a:t>theoretical inf. for the case</a:t>
            </a:r>
            <a:endParaRPr/>
          </a:p>
        </p:txBody>
      </p:sp>
      <p:sp>
        <p:nvSpPr>
          <p:cNvPr id="329" name="Google Shape;329;p55"/>
          <p:cNvSpPr/>
          <p:nvPr/>
        </p:nvSpPr>
        <p:spPr>
          <a:xfrm>
            <a:off x="3928150" y="2002175"/>
            <a:ext cx="1776900" cy="14964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tr"/>
              <a:t>applicable probability distribution for the case-prior inf.</a:t>
            </a:r>
            <a:endParaRPr/>
          </a:p>
        </p:txBody>
      </p:sp>
      <p:sp>
        <p:nvSpPr>
          <p:cNvPr id="330" name="Google Shape;330;p55"/>
          <p:cNvSpPr/>
          <p:nvPr/>
        </p:nvSpPr>
        <p:spPr>
          <a:xfrm>
            <a:off x="5705050" y="2002175"/>
            <a:ext cx="1776900" cy="14964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tr"/>
              <a:t>the situation of the patient</a:t>
            </a:r>
            <a:endParaRPr/>
          </a:p>
        </p:txBody>
      </p:sp>
      <p:sp>
        <p:nvSpPr>
          <p:cNvPr id="331" name="Google Shape;331;p55"/>
          <p:cNvSpPr/>
          <p:nvPr/>
        </p:nvSpPr>
        <p:spPr>
          <a:xfrm>
            <a:off x="7575450" y="2079775"/>
            <a:ext cx="1776900" cy="14964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tr"/>
              <a:t>out put inf. for the researcher/clinican</a:t>
            </a:r>
            <a:endParaRPr/>
          </a:p>
        </p:txBody>
      </p:sp>
      <p:cxnSp>
        <p:nvCxnSpPr>
          <p:cNvPr id="332" name="Google Shape;332;p55"/>
          <p:cNvCxnSpPr>
            <a:endCxn id="328" idx="4"/>
          </p:cNvCxnSpPr>
          <p:nvPr/>
        </p:nvCxnSpPr>
        <p:spPr>
          <a:xfrm flipH="1" rot="10800000">
            <a:off x="2038900" y="3498575"/>
            <a:ext cx="1000800" cy="822900"/>
          </a:xfrm>
          <a:prstGeom prst="straightConnector1">
            <a:avLst/>
          </a:prstGeom>
          <a:noFill/>
          <a:ln cap="flat" cmpd="sng" w="9525">
            <a:solidFill>
              <a:srgbClr val="FDFDFD"/>
            </a:solidFill>
            <a:prstDash val="solid"/>
            <a:round/>
            <a:headEnd len="med" w="med" type="none"/>
            <a:tailEnd len="med" w="med" type="triangle"/>
          </a:ln>
        </p:spPr>
      </p:cxnSp>
      <p:sp>
        <p:nvSpPr>
          <p:cNvPr id="333" name="Google Shape;333;p55"/>
          <p:cNvSpPr txBox="1"/>
          <p:nvPr/>
        </p:nvSpPr>
        <p:spPr>
          <a:xfrm>
            <a:off x="1309550" y="4358825"/>
            <a:ext cx="1010100" cy="400200"/>
          </a:xfrm>
          <a:prstGeom prst="rect">
            <a:avLst/>
          </a:prstGeom>
          <a:noFill/>
          <a:ln cap="flat" cmpd="sng" w="9525">
            <a:solidFill>
              <a:srgbClr val="FDFDFD"/>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tr">
                <a:solidFill>
                  <a:schemeClr val="dk1"/>
                </a:solidFill>
                <a:latin typeface="Roboto"/>
                <a:ea typeface="Roboto"/>
                <a:cs typeface="Roboto"/>
                <a:sym typeface="Roboto"/>
              </a:rPr>
              <a:t>from db</a:t>
            </a:r>
            <a:endParaRPr>
              <a:solidFill>
                <a:schemeClr val="dk1"/>
              </a:solidFill>
              <a:latin typeface="Roboto"/>
              <a:ea typeface="Roboto"/>
              <a:cs typeface="Roboto"/>
              <a:sym typeface="Roboto"/>
            </a:endParaRPr>
          </a:p>
        </p:txBody>
      </p:sp>
      <p:sp>
        <p:nvSpPr>
          <p:cNvPr id="334" name="Google Shape;334;p55"/>
          <p:cNvSpPr txBox="1"/>
          <p:nvPr/>
        </p:nvSpPr>
        <p:spPr>
          <a:xfrm>
            <a:off x="526775" y="3958625"/>
            <a:ext cx="1010100" cy="400200"/>
          </a:xfrm>
          <a:prstGeom prst="rect">
            <a:avLst/>
          </a:prstGeom>
          <a:noFill/>
          <a:ln cap="flat" cmpd="sng" w="9525">
            <a:solidFill>
              <a:srgbClr val="FDFDFD"/>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tr">
                <a:solidFill>
                  <a:schemeClr val="dk1"/>
                </a:solidFill>
                <a:latin typeface="Roboto"/>
                <a:ea typeface="Roboto"/>
                <a:cs typeface="Roboto"/>
                <a:sym typeface="Roboto"/>
              </a:rPr>
              <a:t>from db</a:t>
            </a:r>
            <a:endParaRPr>
              <a:solidFill>
                <a:schemeClr val="dk1"/>
              </a:solidFill>
              <a:latin typeface="Roboto"/>
              <a:ea typeface="Roboto"/>
              <a:cs typeface="Roboto"/>
              <a:sym typeface="Roboto"/>
            </a:endParaRPr>
          </a:p>
        </p:txBody>
      </p:sp>
      <p:cxnSp>
        <p:nvCxnSpPr>
          <p:cNvPr id="335" name="Google Shape;335;p55"/>
          <p:cNvCxnSpPr>
            <a:stCxn id="334" idx="0"/>
            <a:endCxn id="327" idx="4"/>
          </p:cNvCxnSpPr>
          <p:nvPr/>
        </p:nvCxnSpPr>
        <p:spPr>
          <a:xfrm flipH="1" rot="10800000">
            <a:off x="1031825" y="3498425"/>
            <a:ext cx="231000" cy="460200"/>
          </a:xfrm>
          <a:prstGeom prst="straightConnector1">
            <a:avLst/>
          </a:prstGeom>
          <a:noFill/>
          <a:ln cap="flat" cmpd="sng" w="9525">
            <a:solidFill>
              <a:srgbClr val="FDFDFD"/>
            </a:solidFill>
            <a:prstDash val="solid"/>
            <a:round/>
            <a:headEnd len="med" w="med" type="none"/>
            <a:tailEnd len="med" w="med" type="triangle"/>
          </a:ln>
        </p:spPr>
      </p:cxnSp>
      <p:cxnSp>
        <p:nvCxnSpPr>
          <p:cNvPr id="336" name="Google Shape;336;p55"/>
          <p:cNvCxnSpPr/>
          <p:nvPr/>
        </p:nvCxnSpPr>
        <p:spPr>
          <a:xfrm flipH="1" rot="10800000">
            <a:off x="2191300" y="4471175"/>
            <a:ext cx="1306500" cy="2700"/>
          </a:xfrm>
          <a:prstGeom prst="straightConnector1">
            <a:avLst/>
          </a:prstGeom>
          <a:noFill/>
          <a:ln cap="flat" cmpd="sng" w="9525">
            <a:solidFill>
              <a:srgbClr val="FDFDFD"/>
            </a:solidFill>
            <a:prstDash val="solid"/>
            <a:round/>
            <a:headEnd len="med" w="med" type="none"/>
            <a:tailEnd len="med" w="med" type="triangle"/>
          </a:ln>
        </p:spPr>
      </p:cxnSp>
      <p:sp>
        <p:nvSpPr>
          <p:cNvPr id="337" name="Google Shape;337;p55"/>
          <p:cNvSpPr txBox="1"/>
          <p:nvPr/>
        </p:nvSpPr>
        <p:spPr>
          <a:xfrm>
            <a:off x="3516575" y="4302725"/>
            <a:ext cx="598500" cy="8313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tr">
                <a:solidFill>
                  <a:schemeClr val="dk1"/>
                </a:solidFill>
                <a:latin typeface="Roboto"/>
                <a:ea typeface="Roboto"/>
                <a:cs typeface="Roboto"/>
                <a:sym typeface="Roboto"/>
              </a:rPr>
              <a:t>AI pipeline</a:t>
            </a:r>
            <a:endParaRPr>
              <a:solidFill>
                <a:schemeClr val="dk1"/>
              </a:solidFill>
              <a:latin typeface="Roboto"/>
              <a:ea typeface="Roboto"/>
              <a:cs typeface="Roboto"/>
              <a:sym typeface="Roboto"/>
            </a:endParaRPr>
          </a:p>
        </p:txBody>
      </p:sp>
      <p:cxnSp>
        <p:nvCxnSpPr>
          <p:cNvPr id="338" name="Google Shape;338;p55"/>
          <p:cNvCxnSpPr>
            <a:endCxn id="329" idx="4"/>
          </p:cNvCxnSpPr>
          <p:nvPr/>
        </p:nvCxnSpPr>
        <p:spPr>
          <a:xfrm flipH="1" rot="10800000">
            <a:off x="3815800" y="3498575"/>
            <a:ext cx="1000800" cy="717600"/>
          </a:xfrm>
          <a:prstGeom prst="straightConnector1">
            <a:avLst/>
          </a:prstGeom>
          <a:noFill/>
          <a:ln cap="flat" cmpd="sng" w="9525">
            <a:solidFill>
              <a:srgbClr val="FDFDFD"/>
            </a:solidFill>
            <a:prstDash val="solid"/>
            <a:round/>
            <a:headEnd len="med" w="med" type="none"/>
            <a:tailEnd len="med" w="med" type="triangle"/>
          </a:ln>
        </p:spPr>
      </p:cxnSp>
      <p:sp>
        <p:nvSpPr>
          <p:cNvPr id="339" name="Google Shape;339;p55"/>
          <p:cNvSpPr txBox="1"/>
          <p:nvPr/>
        </p:nvSpPr>
        <p:spPr>
          <a:xfrm>
            <a:off x="5312000" y="4143275"/>
            <a:ext cx="598500" cy="615600"/>
          </a:xfrm>
          <a:prstGeom prst="rect">
            <a:avLst/>
          </a:prstGeom>
          <a:noFill/>
          <a:ln cap="flat" cmpd="sng" w="9525">
            <a:solidFill>
              <a:schemeClr val="dk1"/>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tr">
                <a:solidFill>
                  <a:schemeClr val="dk1"/>
                </a:solidFill>
                <a:latin typeface="Roboto"/>
                <a:ea typeface="Roboto"/>
                <a:cs typeface="Roboto"/>
                <a:sym typeface="Roboto"/>
              </a:rPr>
              <a:t>from clinic</a:t>
            </a:r>
            <a:endParaRPr>
              <a:solidFill>
                <a:schemeClr val="dk1"/>
              </a:solidFill>
              <a:latin typeface="Roboto"/>
              <a:ea typeface="Roboto"/>
              <a:cs typeface="Roboto"/>
              <a:sym typeface="Roboto"/>
            </a:endParaRPr>
          </a:p>
        </p:txBody>
      </p:sp>
      <p:cxnSp>
        <p:nvCxnSpPr>
          <p:cNvPr id="340" name="Google Shape;340;p55"/>
          <p:cNvCxnSpPr>
            <a:stCxn id="339" idx="0"/>
            <a:endCxn id="330" idx="4"/>
          </p:cNvCxnSpPr>
          <p:nvPr/>
        </p:nvCxnSpPr>
        <p:spPr>
          <a:xfrm flipH="1" rot="10800000">
            <a:off x="5611250" y="3498575"/>
            <a:ext cx="982200" cy="644700"/>
          </a:xfrm>
          <a:prstGeom prst="straightConnector1">
            <a:avLst/>
          </a:prstGeom>
          <a:noFill/>
          <a:ln cap="flat" cmpd="sng" w="9525">
            <a:solidFill>
              <a:srgbClr val="FDFDFD"/>
            </a:solidFill>
            <a:prstDash val="solid"/>
            <a:round/>
            <a:headEnd len="med" w="med" type="none"/>
            <a:tailEnd len="med" w="med" type="triangle"/>
          </a:ln>
        </p:spPr>
      </p:cxnSp>
      <p:cxnSp>
        <p:nvCxnSpPr>
          <p:cNvPr id="341" name="Google Shape;341;p55"/>
          <p:cNvCxnSpPr>
            <a:stCxn id="328" idx="4"/>
            <a:endCxn id="337" idx="0"/>
          </p:cNvCxnSpPr>
          <p:nvPr/>
        </p:nvCxnSpPr>
        <p:spPr>
          <a:xfrm>
            <a:off x="3039700" y="3498575"/>
            <a:ext cx="776100" cy="804300"/>
          </a:xfrm>
          <a:prstGeom prst="straightConnector1">
            <a:avLst/>
          </a:prstGeom>
          <a:noFill/>
          <a:ln cap="flat" cmpd="sng" w="9525">
            <a:solidFill>
              <a:srgbClr val="FDFDFD"/>
            </a:solidFill>
            <a:prstDash val="solid"/>
            <a:round/>
            <a:headEnd len="med" w="med" type="none"/>
            <a:tailEnd len="med" w="med" type="triangle"/>
          </a:ln>
        </p:spPr>
      </p:cxnSp>
      <p:sp>
        <p:nvSpPr>
          <p:cNvPr id="342" name="Google Shape;342;p55"/>
          <p:cNvSpPr/>
          <p:nvPr/>
        </p:nvSpPr>
        <p:spPr>
          <a:xfrm>
            <a:off x="7107600" y="1216625"/>
            <a:ext cx="598500" cy="3078900"/>
          </a:xfrm>
          <a:prstGeom prst="rightBrace">
            <a:avLst>
              <a:gd fmla="val 50000" name="adj1"/>
              <a:gd fmla="val 50421" name="adj2"/>
            </a:avLst>
          </a:prstGeom>
          <a:noFill/>
          <a:ln cap="flat" cmpd="sng" w="76200">
            <a:solidFill>
              <a:srgbClr val="FDFDF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56"/>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t/>
            </a:r>
            <a:endParaRPr/>
          </a:p>
        </p:txBody>
      </p:sp>
      <p:sp>
        <p:nvSpPr>
          <p:cNvPr id="348" name="Google Shape;348;p56"/>
          <p:cNvSpPr txBox="1"/>
          <p:nvPr>
            <p:ph idx="1" type="body"/>
          </p:nvPr>
        </p:nvSpPr>
        <p:spPr>
          <a:xfrm>
            <a:off x="387900" y="1489824"/>
            <a:ext cx="8368200" cy="30789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49" name="Google Shape;349;p56"/>
          <p:cNvPicPr preferRelativeResize="0"/>
          <p:nvPr/>
        </p:nvPicPr>
        <p:blipFill>
          <a:blip r:embed="rId3">
            <a:alphaModFix/>
          </a:blip>
          <a:stretch>
            <a:fillRect/>
          </a:stretch>
        </p:blipFill>
        <p:spPr>
          <a:xfrm>
            <a:off x="3221494" y="0"/>
            <a:ext cx="2701013" cy="51435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p57"/>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t/>
            </a:r>
            <a:endParaRPr/>
          </a:p>
        </p:txBody>
      </p:sp>
      <p:sp>
        <p:nvSpPr>
          <p:cNvPr id="355" name="Google Shape;355;p57"/>
          <p:cNvSpPr txBox="1"/>
          <p:nvPr>
            <p:ph idx="1" type="body"/>
          </p:nvPr>
        </p:nvSpPr>
        <p:spPr>
          <a:xfrm>
            <a:off x="387900" y="1489824"/>
            <a:ext cx="8368200" cy="30789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56" name="Google Shape;356;p57"/>
          <p:cNvPicPr preferRelativeResize="0"/>
          <p:nvPr/>
        </p:nvPicPr>
        <p:blipFill>
          <a:blip r:embed="rId3">
            <a:alphaModFix/>
          </a:blip>
          <a:stretch>
            <a:fillRect/>
          </a:stretch>
        </p:blipFill>
        <p:spPr>
          <a:xfrm>
            <a:off x="385240" y="0"/>
            <a:ext cx="8373519" cy="51435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58"/>
          <p:cNvSpPr txBox="1"/>
          <p:nvPr>
            <p:ph type="ctrTitle"/>
          </p:nvPr>
        </p:nvSpPr>
        <p:spPr>
          <a:xfrm>
            <a:off x="1680302" y="1188925"/>
            <a:ext cx="5783400" cy="14574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t/>
            </a:r>
            <a:endParaRPr/>
          </a:p>
        </p:txBody>
      </p:sp>
      <p:sp>
        <p:nvSpPr>
          <p:cNvPr id="362" name="Google Shape;362;p58"/>
          <p:cNvSpPr txBox="1"/>
          <p:nvPr>
            <p:ph idx="1" type="subTitle"/>
          </p:nvPr>
        </p:nvSpPr>
        <p:spPr>
          <a:xfrm>
            <a:off x="225000" y="4109500"/>
            <a:ext cx="8520600" cy="792600"/>
          </a:xfrm>
          <a:prstGeom prst="rect">
            <a:avLst/>
          </a:prstGeom>
          <a:ln cap="flat" cmpd="sng" w="9525">
            <a:solidFill>
              <a:srgbClr val="FF0000"/>
            </a:solidFill>
            <a:prstDash val="solid"/>
            <a:round/>
            <a:headEnd len="sm" w="sm" type="none"/>
            <a:tailEnd len="sm" w="sm" type="none"/>
          </a:ln>
        </p:spPr>
        <p:txBody>
          <a:bodyPr anchorCtr="0" anchor="t" bIns="91425" lIns="91425" spcFirstLastPara="1" rIns="91425" wrap="square" tIns="91425">
            <a:normAutofit fontScale="62500" lnSpcReduction="20000"/>
          </a:bodyPr>
          <a:lstStyle/>
          <a:p>
            <a:pPr indent="-323850" lvl="0" marL="457200" rtl="0" algn="ctr">
              <a:spcBef>
                <a:spcPts val="0"/>
              </a:spcBef>
              <a:spcAft>
                <a:spcPts val="0"/>
              </a:spcAft>
              <a:buClr>
                <a:srgbClr val="E06666"/>
              </a:buClr>
              <a:buSzPct val="100000"/>
              <a:buChar char="-"/>
            </a:pPr>
            <a:r>
              <a:rPr b="1" lang="tr">
                <a:solidFill>
                  <a:srgbClr val="E06666"/>
                </a:solidFill>
              </a:rPr>
              <a:t>hypothesis development (pre lab/ pre clinics)</a:t>
            </a:r>
            <a:endParaRPr b="1">
              <a:solidFill>
                <a:srgbClr val="E06666"/>
              </a:solidFill>
            </a:endParaRPr>
          </a:p>
          <a:p>
            <a:pPr indent="-323850" lvl="0" marL="457200" rtl="0" algn="ctr">
              <a:spcBef>
                <a:spcPts val="0"/>
              </a:spcBef>
              <a:spcAft>
                <a:spcPts val="0"/>
              </a:spcAft>
              <a:buClr>
                <a:srgbClr val="93C47D"/>
              </a:buClr>
              <a:buSzPct val="100000"/>
              <a:buChar char="-"/>
            </a:pPr>
            <a:r>
              <a:rPr b="1" lang="tr">
                <a:solidFill>
                  <a:srgbClr val="93C47D"/>
                </a:solidFill>
              </a:rPr>
              <a:t>analyzing available data from the clinic</a:t>
            </a:r>
            <a:endParaRPr b="1">
              <a:solidFill>
                <a:srgbClr val="93C47D"/>
              </a:solidFill>
            </a:endParaRPr>
          </a:p>
          <a:p>
            <a:pPr indent="-323850" lvl="0" marL="457200" rtl="0" algn="ctr">
              <a:spcBef>
                <a:spcPts val="0"/>
              </a:spcBef>
              <a:spcAft>
                <a:spcPts val="0"/>
              </a:spcAft>
              <a:buClr>
                <a:srgbClr val="00FFFF"/>
              </a:buClr>
              <a:buSzPct val="100000"/>
              <a:buChar char="-"/>
            </a:pPr>
            <a:r>
              <a:rPr b="1" lang="tr">
                <a:solidFill>
                  <a:srgbClr val="00FFFF"/>
                </a:solidFill>
              </a:rPr>
              <a:t>meta-analysis of data found in literature + online dbs</a:t>
            </a:r>
            <a:endParaRPr b="1">
              <a:solidFill>
                <a:srgbClr val="00FFFF"/>
              </a:solidFill>
            </a:endParaRPr>
          </a:p>
        </p:txBody>
      </p:sp>
      <p:pic>
        <p:nvPicPr>
          <p:cNvPr id="363" name="Google Shape;363;p58"/>
          <p:cNvPicPr preferRelativeResize="0"/>
          <p:nvPr/>
        </p:nvPicPr>
        <p:blipFill>
          <a:blip r:embed="rId3">
            <a:alphaModFix/>
          </a:blip>
          <a:stretch>
            <a:fillRect/>
          </a:stretch>
        </p:blipFill>
        <p:spPr>
          <a:xfrm>
            <a:off x="4648200" y="-76200"/>
            <a:ext cx="4524375" cy="3981450"/>
          </a:xfrm>
          <a:prstGeom prst="rect">
            <a:avLst/>
          </a:prstGeom>
          <a:noFill/>
          <a:ln>
            <a:noFill/>
          </a:ln>
        </p:spPr>
      </p:pic>
      <p:pic>
        <p:nvPicPr>
          <p:cNvPr id="364" name="Google Shape;364;p58"/>
          <p:cNvPicPr preferRelativeResize="0"/>
          <p:nvPr/>
        </p:nvPicPr>
        <p:blipFill>
          <a:blip r:embed="rId4">
            <a:alphaModFix/>
          </a:blip>
          <a:stretch>
            <a:fillRect/>
          </a:stretch>
        </p:blipFill>
        <p:spPr>
          <a:xfrm>
            <a:off x="-3600" y="0"/>
            <a:ext cx="5002500" cy="390525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59"/>
          <p:cNvSpPr txBox="1"/>
          <p:nvPr>
            <p:ph type="title"/>
          </p:nvPr>
        </p:nvSpPr>
        <p:spPr>
          <a:xfrm>
            <a:off x="3782950" y="1210500"/>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tr" sz="1300" u="sng">
                <a:solidFill>
                  <a:schemeClr val="hlink"/>
                </a:solidFill>
                <a:hlinkClick r:id="rId3"/>
              </a:rPr>
              <a:t>https://www.mdpi.com/1422-0067/22/6/2903/htm</a:t>
            </a:r>
            <a:r>
              <a:rPr lang="tr" sz="1300"/>
              <a:t> </a:t>
            </a:r>
            <a:endParaRPr sz="1300"/>
          </a:p>
        </p:txBody>
      </p:sp>
      <p:pic>
        <p:nvPicPr>
          <p:cNvPr id="370" name="Google Shape;370;p59"/>
          <p:cNvPicPr preferRelativeResize="0"/>
          <p:nvPr/>
        </p:nvPicPr>
        <p:blipFill>
          <a:blip r:embed="rId4">
            <a:alphaModFix/>
          </a:blip>
          <a:stretch>
            <a:fillRect/>
          </a:stretch>
        </p:blipFill>
        <p:spPr>
          <a:xfrm>
            <a:off x="152400" y="1170200"/>
            <a:ext cx="3424915" cy="3820900"/>
          </a:xfrm>
          <a:prstGeom prst="rect">
            <a:avLst/>
          </a:prstGeom>
          <a:noFill/>
          <a:ln>
            <a:noFill/>
          </a:ln>
        </p:spPr>
      </p:pic>
      <p:pic>
        <p:nvPicPr>
          <p:cNvPr id="371" name="Google Shape;371;p59"/>
          <p:cNvPicPr preferRelativeResize="0"/>
          <p:nvPr/>
        </p:nvPicPr>
        <p:blipFill>
          <a:blip r:embed="rId5">
            <a:alphaModFix/>
          </a:blip>
          <a:stretch>
            <a:fillRect/>
          </a:stretch>
        </p:blipFill>
        <p:spPr>
          <a:xfrm>
            <a:off x="3695765" y="2124075"/>
            <a:ext cx="5238750" cy="2867025"/>
          </a:xfrm>
          <a:prstGeom prst="rect">
            <a:avLst/>
          </a:prstGeom>
          <a:noFill/>
          <a:ln>
            <a:noFill/>
          </a:ln>
        </p:spPr>
      </p:pic>
      <p:sp>
        <p:nvSpPr>
          <p:cNvPr id="372" name="Google Shape;372;p59"/>
          <p:cNvSpPr txBox="1"/>
          <p:nvPr/>
        </p:nvSpPr>
        <p:spPr>
          <a:xfrm>
            <a:off x="195650" y="119625"/>
            <a:ext cx="88722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tr" sz="1800">
                <a:solidFill>
                  <a:schemeClr val="dk1"/>
                </a:solidFill>
                <a:latin typeface="Roboto"/>
                <a:ea typeface="Roboto"/>
                <a:cs typeface="Roboto"/>
                <a:sym typeface="Roboto"/>
              </a:rPr>
              <a:t>Methods such as Machine learning, Artificial intelligence algorithms, Neural Networks, Bayesian networks are also used in bioinformatics studies and provide advantages in the analysis of biological systems.</a:t>
            </a:r>
            <a:endParaRPr sz="1800">
              <a:solidFill>
                <a:schemeClr val="dk1"/>
              </a:solidFill>
              <a:latin typeface="Roboto"/>
              <a:ea typeface="Roboto"/>
              <a:cs typeface="Roboto"/>
              <a:sym typeface="Roboto"/>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6" name="Shape 376"/>
        <p:cNvGrpSpPr/>
        <p:nvPr/>
      </p:nvGrpSpPr>
      <p:grpSpPr>
        <a:xfrm>
          <a:off x="0" y="0"/>
          <a:ext cx="0" cy="0"/>
          <a:chOff x="0" y="0"/>
          <a:chExt cx="0" cy="0"/>
        </a:xfrm>
      </p:grpSpPr>
      <p:sp>
        <p:nvSpPr>
          <p:cNvPr id="377" name="Google Shape;377;p60"/>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SzPts val="990"/>
              <a:buNone/>
            </a:pPr>
            <a:r>
              <a:rPr lang="tr" sz="1700"/>
              <a:t>Computational biology enables possible treatments, drugs, processes and steps to be reduced with the help of intensive and high calculations, so the odds can be lowered from 10,000 to 5, as in drug research.</a:t>
            </a:r>
            <a:endParaRPr sz="1700"/>
          </a:p>
        </p:txBody>
      </p:sp>
      <p:sp>
        <p:nvSpPr>
          <p:cNvPr id="378" name="Google Shape;378;p60"/>
          <p:cNvSpPr txBox="1"/>
          <p:nvPr>
            <p:ph idx="1" type="body"/>
          </p:nvPr>
        </p:nvSpPr>
        <p:spPr>
          <a:xfrm>
            <a:off x="387900" y="1489824"/>
            <a:ext cx="8368200" cy="30789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79" name="Google Shape;379;p60"/>
          <p:cNvPicPr preferRelativeResize="0"/>
          <p:nvPr/>
        </p:nvPicPr>
        <p:blipFill>
          <a:blip r:embed="rId3">
            <a:alphaModFix/>
          </a:blip>
          <a:stretch>
            <a:fillRect/>
          </a:stretch>
        </p:blipFill>
        <p:spPr>
          <a:xfrm>
            <a:off x="1329425" y="1489825"/>
            <a:ext cx="5683750" cy="31971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sp>
        <p:nvSpPr>
          <p:cNvPr id="384" name="Google Shape;384;p61"/>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tr"/>
              <a:t>theoretical slides</a:t>
            </a:r>
            <a:endParaRPr/>
          </a:p>
        </p:txBody>
      </p:sp>
      <p:sp>
        <p:nvSpPr>
          <p:cNvPr id="385" name="Google Shape;385;p61"/>
          <p:cNvSpPr txBox="1"/>
          <p:nvPr>
            <p:ph idx="1" type="body"/>
          </p:nvPr>
        </p:nvSpPr>
        <p:spPr>
          <a:xfrm>
            <a:off x="387900" y="1489824"/>
            <a:ext cx="8368200" cy="30789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62"/>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t/>
            </a:r>
            <a:endParaRPr/>
          </a:p>
        </p:txBody>
      </p:sp>
      <p:sp>
        <p:nvSpPr>
          <p:cNvPr id="391" name="Google Shape;391;p62"/>
          <p:cNvSpPr txBox="1"/>
          <p:nvPr>
            <p:ph idx="1" type="body"/>
          </p:nvPr>
        </p:nvSpPr>
        <p:spPr>
          <a:xfrm>
            <a:off x="897875" y="2986100"/>
            <a:ext cx="3032400" cy="3078900"/>
          </a:xfrm>
          <a:prstGeom prst="rect">
            <a:avLst/>
          </a:prstGeom>
        </p:spPr>
        <p:txBody>
          <a:bodyPr anchorCtr="0" anchor="t" bIns="91425" lIns="91425" spcFirstLastPara="1" rIns="91425" wrap="square" tIns="91425">
            <a:normAutofit/>
          </a:bodyPr>
          <a:lstStyle/>
          <a:p>
            <a:pPr indent="0" lvl="0" marL="0" rtl="0" algn="l">
              <a:lnSpc>
                <a:spcPct val="150000"/>
              </a:lnSpc>
              <a:spcBef>
                <a:spcPts val="1200"/>
              </a:spcBef>
              <a:spcAft>
                <a:spcPts val="0"/>
              </a:spcAft>
              <a:buNone/>
            </a:pPr>
            <a:r>
              <a:rPr lang="tr" sz="1100">
                <a:solidFill>
                  <a:srgbClr val="000000"/>
                </a:solidFill>
                <a:latin typeface="Arial"/>
                <a:ea typeface="Arial"/>
                <a:cs typeface="Arial"/>
                <a:sym typeface="Arial"/>
              </a:rPr>
              <a:t>.  </a:t>
            </a:r>
            <a:r>
              <a:rPr lang="tr" sz="1100">
                <a:solidFill>
                  <a:srgbClr val="333333"/>
                </a:solidFill>
                <a:highlight>
                  <a:srgbClr val="FDFDFD"/>
                </a:highlight>
                <a:latin typeface="Arial"/>
                <a:ea typeface="Arial"/>
                <a:cs typeface="Arial"/>
                <a:sym typeface="Arial"/>
              </a:rPr>
              <a:t>The schematic representation of the deterministic programming (</a:t>
            </a:r>
            <a:r>
              <a:rPr i="1" lang="tr" sz="1100">
                <a:solidFill>
                  <a:srgbClr val="333333"/>
                </a:solidFill>
                <a:highlight>
                  <a:srgbClr val="FDFDFD"/>
                </a:highlight>
                <a:latin typeface="Arial"/>
                <a:ea typeface="Arial"/>
                <a:cs typeface="Arial"/>
                <a:sym typeface="Arial"/>
              </a:rPr>
              <a:t>Google Photos</a:t>
            </a:r>
            <a:r>
              <a:rPr lang="tr" sz="1100">
                <a:solidFill>
                  <a:srgbClr val="333333"/>
                </a:solidFill>
                <a:highlight>
                  <a:srgbClr val="FDFDFD"/>
                </a:highlight>
                <a:latin typeface="Arial"/>
                <a:ea typeface="Arial"/>
                <a:cs typeface="Arial"/>
                <a:sym typeface="Arial"/>
              </a:rPr>
              <a:t>).</a:t>
            </a:r>
            <a:endParaRPr sz="1100">
              <a:solidFill>
                <a:srgbClr val="333333"/>
              </a:solidFill>
              <a:highlight>
                <a:srgbClr val="FDFDFD"/>
              </a:highlight>
              <a:latin typeface="Arial"/>
              <a:ea typeface="Arial"/>
              <a:cs typeface="Arial"/>
              <a:sym typeface="Arial"/>
            </a:endParaRPr>
          </a:p>
          <a:p>
            <a:pPr indent="0" lvl="0" marL="0" rtl="0" algn="l">
              <a:spcBef>
                <a:spcPts val="1200"/>
              </a:spcBef>
              <a:spcAft>
                <a:spcPts val="1200"/>
              </a:spcAft>
              <a:buNone/>
            </a:pPr>
            <a:r>
              <a:t/>
            </a:r>
            <a:endParaRPr/>
          </a:p>
        </p:txBody>
      </p:sp>
      <p:sp>
        <p:nvSpPr>
          <p:cNvPr id="392" name="Google Shape;392;p62"/>
          <p:cNvSpPr txBox="1"/>
          <p:nvPr/>
        </p:nvSpPr>
        <p:spPr>
          <a:xfrm>
            <a:off x="4625400" y="3700900"/>
            <a:ext cx="3906600" cy="14238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1200"/>
              </a:spcBef>
              <a:spcAft>
                <a:spcPts val="0"/>
              </a:spcAft>
              <a:buNone/>
            </a:pPr>
            <a:r>
              <a:rPr lang="tr" sz="1100">
                <a:solidFill>
                  <a:srgbClr val="333333"/>
                </a:solidFill>
                <a:highlight>
                  <a:srgbClr val="FDFDFD"/>
                </a:highlight>
              </a:rPr>
              <a:t>The schematic representation of the probabilistic programming system </a:t>
            </a:r>
            <a:r>
              <a:rPr i="1" lang="tr" sz="1100">
                <a:solidFill>
                  <a:srgbClr val="333333"/>
                </a:solidFill>
                <a:highlight>
                  <a:srgbClr val="FDFDFD"/>
                </a:highlight>
              </a:rPr>
              <a:t>(Blum-Oeste, 2017).</a:t>
            </a:r>
            <a:endParaRPr i="1" sz="1100">
              <a:solidFill>
                <a:srgbClr val="333333"/>
              </a:solidFill>
              <a:highlight>
                <a:srgbClr val="FDFDFD"/>
              </a:highlight>
            </a:endParaRPr>
          </a:p>
          <a:p>
            <a:pPr indent="0" lvl="0" marL="0" rtl="0" algn="l">
              <a:lnSpc>
                <a:spcPct val="150000"/>
              </a:lnSpc>
              <a:spcBef>
                <a:spcPts val="1200"/>
              </a:spcBef>
              <a:spcAft>
                <a:spcPts val="0"/>
              </a:spcAft>
              <a:buNone/>
            </a:pPr>
            <a:r>
              <a:t/>
            </a:r>
            <a:endParaRPr sz="1100">
              <a:solidFill>
                <a:srgbClr val="000000"/>
              </a:solidFill>
            </a:endParaRPr>
          </a:p>
          <a:p>
            <a:pPr indent="0" lvl="0" marL="0" rtl="0" algn="l">
              <a:lnSpc>
                <a:spcPct val="150000"/>
              </a:lnSpc>
              <a:spcBef>
                <a:spcPts val="1200"/>
              </a:spcBef>
              <a:spcAft>
                <a:spcPts val="1200"/>
              </a:spcAft>
              <a:buNone/>
            </a:pPr>
            <a:r>
              <a:t/>
            </a:r>
            <a:endParaRPr sz="1100">
              <a:solidFill>
                <a:srgbClr val="000000"/>
              </a:solidFill>
            </a:endParaRPr>
          </a:p>
        </p:txBody>
      </p:sp>
      <p:pic>
        <p:nvPicPr>
          <p:cNvPr id="393" name="Google Shape;393;p62"/>
          <p:cNvPicPr preferRelativeResize="0"/>
          <p:nvPr/>
        </p:nvPicPr>
        <p:blipFill>
          <a:blip r:embed="rId3">
            <a:alphaModFix/>
          </a:blip>
          <a:stretch>
            <a:fillRect/>
          </a:stretch>
        </p:blipFill>
        <p:spPr>
          <a:xfrm>
            <a:off x="4572000" y="1442588"/>
            <a:ext cx="4013400" cy="2258325"/>
          </a:xfrm>
          <a:prstGeom prst="rect">
            <a:avLst/>
          </a:prstGeom>
          <a:noFill/>
          <a:ln>
            <a:noFill/>
          </a:ln>
        </p:spPr>
      </p:pic>
      <p:pic>
        <p:nvPicPr>
          <p:cNvPr id="394" name="Google Shape;394;p62"/>
          <p:cNvPicPr preferRelativeResize="0"/>
          <p:nvPr/>
        </p:nvPicPr>
        <p:blipFill>
          <a:blip r:embed="rId4">
            <a:alphaModFix/>
          </a:blip>
          <a:stretch>
            <a:fillRect/>
          </a:stretch>
        </p:blipFill>
        <p:spPr>
          <a:xfrm>
            <a:off x="785355" y="1470533"/>
            <a:ext cx="3257445" cy="131697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sp>
        <p:nvSpPr>
          <p:cNvPr id="399" name="Google Shape;399;p63"/>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t/>
            </a:r>
            <a:endParaRPr/>
          </a:p>
        </p:txBody>
      </p:sp>
      <p:sp>
        <p:nvSpPr>
          <p:cNvPr id="400" name="Google Shape;400;p63"/>
          <p:cNvSpPr txBox="1"/>
          <p:nvPr>
            <p:ph idx="1" type="body"/>
          </p:nvPr>
        </p:nvSpPr>
        <p:spPr>
          <a:xfrm>
            <a:off x="387900" y="1489824"/>
            <a:ext cx="8368200" cy="30789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401" name="Google Shape;401;p63"/>
          <p:cNvPicPr preferRelativeResize="0"/>
          <p:nvPr/>
        </p:nvPicPr>
        <p:blipFill>
          <a:blip r:embed="rId3">
            <a:alphaModFix/>
          </a:blip>
          <a:stretch>
            <a:fillRect/>
          </a:stretch>
        </p:blipFill>
        <p:spPr>
          <a:xfrm>
            <a:off x="5157351" y="360225"/>
            <a:ext cx="3700899" cy="2162975"/>
          </a:xfrm>
          <a:prstGeom prst="rect">
            <a:avLst/>
          </a:prstGeom>
          <a:noFill/>
          <a:ln>
            <a:noFill/>
          </a:ln>
        </p:spPr>
      </p:pic>
      <p:pic>
        <p:nvPicPr>
          <p:cNvPr id="402" name="Google Shape;402;p63"/>
          <p:cNvPicPr preferRelativeResize="0"/>
          <p:nvPr/>
        </p:nvPicPr>
        <p:blipFill>
          <a:blip r:embed="rId4">
            <a:alphaModFix/>
          </a:blip>
          <a:stretch>
            <a:fillRect/>
          </a:stretch>
        </p:blipFill>
        <p:spPr>
          <a:xfrm>
            <a:off x="91400" y="2423325"/>
            <a:ext cx="5715000" cy="268605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
        <p:nvSpPr>
          <p:cNvPr id="407" name="Google Shape;407;p64"/>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t/>
            </a:r>
            <a:endParaRPr/>
          </a:p>
        </p:txBody>
      </p:sp>
      <p:sp>
        <p:nvSpPr>
          <p:cNvPr id="408" name="Google Shape;408;p64"/>
          <p:cNvSpPr txBox="1"/>
          <p:nvPr>
            <p:ph idx="1" type="body"/>
          </p:nvPr>
        </p:nvSpPr>
        <p:spPr>
          <a:xfrm>
            <a:off x="387900" y="1489824"/>
            <a:ext cx="8368200" cy="30789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409" name="Google Shape;409;p64"/>
          <p:cNvPicPr preferRelativeResize="0"/>
          <p:nvPr/>
        </p:nvPicPr>
        <p:blipFill>
          <a:blip r:embed="rId3">
            <a:alphaModFix/>
          </a:blip>
          <a:stretch>
            <a:fillRect/>
          </a:stretch>
        </p:blipFill>
        <p:spPr>
          <a:xfrm>
            <a:off x="2288150" y="1042925"/>
            <a:ext cx="5690100" cy="3522172"/>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9"/>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t/>
            </a:r>
            <a:endParaRPr/>
          </a:p>
        </p:txBody>
      </p:sp>
      <p:sp>
        <p:nvSpPr>
          <p:cNvPr id="140" name="Google Shape;140;p29"/>
          <p:cNvSpPr txBox="1"/>
          <p:nvPr>
            <p:ph idx="1" type="body"/>
          </p:nvPr>
        </p:nvSpPr>
        <p:spPr>
          <a:xfrm>
            <a:off x="387900" y="1489824"/>
            <a:ext cx="8368200" cy="30789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tr"/>
              <a:t>Host factors (Epidemiology) are known as intrinsic factor–age, race, sex, behaviors, etc. which influences an individual's exposure, susceptibility, or response to a causative agent (The free Dictionary, n.d.). Host factors alter the chemical pathways  and microenvironments inside the body. These regulations influence internal biological processes and effects of evolutionary forces -such as natural selection- in tissue environments (Alberts et al., 2003). </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sp>
        <p:nvSpPr>
          <p:cNvPr id="414" name="Google Shape;414;p65"/>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t/>
            </a:r>
            <a:endParaRPr/>
          </a:p>
        </p:txBody>
      </p:sp>
      <p:sp>
        <p:nvSpPr>
          <p:cNvPr id="415" name="Google Shape;415;p65"/>
          <p:cNvSpPr txBox="1"/>
          <p:nvPr>
            <p:ph idx="1" type="body"/>
          </p:nvPr>
        </p:nvSpPr>
        <p:spPr>
          <a:xfrm>
            <a:off x="387900" y="1489824"/>
            <a:ext cx="8368200" cy="30789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416" name="Google Shape;416;p65"/>
          <p:cNvSpPr txBox="1"/>
          <p:nvPr/>
        </p:nvSpPr>
        <p:spPr>
          <a:xfrm>
            <a:off x="4988100" y="3606225"/>
            <a:ext cx="4012800" cy="6081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1200"/>
              </a:spcBef>
              <a:spcAft>
                <a:spcPts val="1200"/>
              </a:spcAft>
              <a:buNone/>
            </a:pPr>
            <a:r>
              <a:rPr lang="tr" sz="1100">
                <a:solidFill>
                  <a:schemeClr val="dk1"/>
                </a:solidFill>
              </a:rPr>
              <a:t>Figure 25. Representation of parameter selection (</a:t>
            </a:r>
            <a:r>
              <a:rPr i="1" lang="tr" sz="1100">
                <a:solidFill>
                  <a:schemeClr val="dk1"/>
                </a:solidFill>
              </a:rPr>
              <a:t>Parameter Selection Overview, no-date</a:t>
            </a:r>
            <a:r>
              <a:rPr lang="tr" sz="1100">
                <a:solidFill>
                  <a:schemeClr val="dk1"/>
                </a:solidFill>
              </a:rPr>
              <a:t>).</a:t>
            </a:r>
            <a:endParaRPr i="1" sz="1100">
              <a:solidFill>
                <a:schemeClr val="dk1"/>
              </a:solidFill>
            </a:endParaRPr>
          </a:p>
        </p:txBody>
      </p:sp>
      <p:pic>
        <p:nvPicPr>
          <p:cNvPr id="417" name="Google Shape;417;p65"/>
          <p:cNvPicPr preferRelativeResize="0"/>
          <p:nvPr/>
        </p:nvPicPr>
        <p:blipFill>
          <a:blip r:embed="rId3">
            <a:alphaModFix/>
          </a:blip>
          <a:stretch>
            <a:fillRect/>
          </a:stretch>
        </p:blipFill>
        <p:spPr>
          <a:xfrm>
            <a:off x="5500352" y="1129725"/>
            <a:ext cx="2476500" cy="24765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sp>
        <p:nvSpPr>
          <p:cNvPr id="422" name="Google Shape;422;p66"/>
          <p:cNvSpPr txBox="1"/>
          <p:nvPr>
            <p:ph type="title"/>
          </p:nvPr>
        </p:nvSpPr>
        <p:spPr>
          <a:xfrm>
            <a:off x="387900" y="458025"/>
            <a:ext cx="8368200" cy="6861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tr"/>
              <a:t>databases allow working by keeping very different data in one hand and switching between data</a:t>
            </a:r>
            <a:endParaRPr/>
          </a:p>
        </p:txBody>
      </p:sp>
      <p:sp>
        <p:nvSpPr>
          <p:cNvPr id="423" name="Google Shape;423;p66"/>
          <p:cNvSpPr txBox="1"/>
          <p:nvPr>
            <p:ph idx="1" type="body"/>
          </p:nvPr>
        </p:nvSpPr>
        <p:spPr>
          <a:xfrm>
            <a:off x="387900" y="1489824"/>
            <a:ext cx="8368200" cy="30789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424" name="Google Shape;424;p66"/>
          <p:cNvPicPr preferRelativeResize="0"/>
          <p:nvPr/>
        </p:nvPicPr>
        <p:blipFill>
          <a:blip r:embed="rId3">
            <a:alphaModFix/>
          </a:blip>
          <a:stretch>
            <a:fillRect/>
          </a:stretch>
        </p:blipFill>
        <p:spPr>
          <a:xfrm>
            <a:off x="2113802" y="1279325"/>
            <a:ext cx="5731199" cy="3770649"/>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sp>
        <p:nvSpPr>
          <p:cNvPr id="429" name="Google Shape;429;p67"/>
          <p:cNvSpPr txBox="1"/>
          <p:nvPr>
            <p:ph idx="1" type="body"/>
          </p:nvPr>
        </p:nvSpPr>
        <p:spPr>
          <a:xfrm>
            <a:off x="93800" y="0"/>
            <a:ext cx="8902800" cy="3405000"/>
          </a:xfrm>
          <a:prstGeom prst="rect">
            <a:avLst/>
          </a:prstGeom>
        </p:spPr>
        <p:txBody>
          <a:bodyPr anchorCtr="0" anchor="t" bIns="91425" lIns="91425" spcFirstLastPara="1" rIns="91425" wrap="square" tIns="91425">
            <a:noAutofit/>
          </a:bodyPr>
          <a:lstStyle/>
          <a:p>
            <a:pPr indent="457200" lvl="0" marL="0" rtl="0" algn="just">
              <a:lnSpc>
                <a:spcPct val="100000"/>
              </a:lnSpc>
              <a:spcBef>
                <a:spcPts val="1200"/>
              </a:spcBef>
              <a:spcAft>
                <a:spcPts val="0"/>
              </a:spcAft>
              <a:buSzPts val="440"/>
              <a:buNone/>
            </a:pPr>
            <a:r>
              <a:rPr lang="tr" sz="1320"/>
              <a:t>There are many examples that show the cancer – host factor relations. For example, there is growing evidence that a patient's cancer response to immune check point inhibitors is influenced by host factors such as genetic, metabolic, and immunological factors, as well as the composition of one's gut microbiota (Gunjur et al., 2022). Another example is that, compared with people without obesity or overweight, endometrial cancer is 7 times as likely in people with severe obesity, gastric cardia is 2 times as likely in people with obesity, pancreatic cancer is 1.5 times as likely in people with obesity or overweight, etc. (NIH, n.d.) and it is known that the incidence of cancer increases with increasing age in all types of cancer (National Cancer Institue, n.d.). Cancer cells actively interact with their environment, for example, the increase of T-regulatory cells is a characteristic feature in many cancer types (Beyer &amp; Schultze, 2006) and T-cell infiltraion are associated with solid tumors (Lanitis et al., 2017; Liu &amp; Sun, 2021; Slaney et al., 2014) . Another examples are that, glyco-protein glycosylation is associated with the abnormal glycan expression on cancer cell surfaces (Geng et al., 2012), host microenviroment affects the breast cancer development by altering epithelial-cell–stromal-cell interactions and steroid hormone action (Haslam &amp; Woodward, 2003), glypican-1 (GPC1), a membrane-anchored protein overexpressed in breast and pancreatic cancer (Huang, 2018), dietary patterns of the host affect the coleractal cancer incidence (Garcia-Larsen et al., 2019), biobehavioral signaling pathways influence the cancer progression (Lutgendorf et al., 2010), dynamic mast cell–stromal cell interactions promote growth of pancreatic cancer (Ma et al., 2013), testicular cancer is highest among young men, and then decreases sharply with age (Moger et al., 2004), the contact between cancer cells and macrophages is mediated by chemical compounds (Suzuki, 2017), tumors interact with immune cells, influencing their quantity and activity and allowing tumors to avoid detection and control by the immune system (Talmadge et al., 2007), there is a potential role of exercise in reducing hypoxia and enhancing anti-tumor immunity (Warner &amp; McQuade, 2019). Moreover, recent integrated transcriptomics and metabolomics investigations for breast cancer have found significant evidence that metabolite abundance, and hence metabolic flux, in tumors is strongly linked with transcriptional abundance (Sheraj, 2021). In summary, host factors alter the internal dynamics of the host, modifying the environments through which cancer cells will survive and metastasize (Figure 1 &amp; Figure 2).</a:t>
            </a:r>
            <a:endParaRPr sz="1320"/>
          </a:p>
          <a:p>
            <a:pPr indent="0" lvl="0" marL="0" rtl="0" algn="l">
              <a:lnSpc>
                <a:spcPct val="100000"/>
              </a:lnSpc>
              <a:spcBef>
                <a:spcPts val="1200"/>
              </a:spcBef>
              <a:spcAft>
                <a:spcPts val="1200"/>
              </a:spcAft>
              <a:buSzPts val="440"/>
              <a:buNone/>
            </a:pPr>
            <a:r>
              <a:t/>
            </a:r>
            <a:endParaRPr sz="132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cxnSp>
        <p:nvCxnSpPr>
          <p:cNvPr id="145" name="Google Shape;145;p30"/>
          <p:cNvCxnSpPr/>
          <p:nvPr/>
        </p:nvCxnSpPr>
        <p:spPr>
          <a:xfrm>
            <a:off x="5610600" y="2781975"/>
            <a:ext cx="728100" cy="0"/>
          </a:xfrm>
          <a:prstGeom prst="straightConnector1">
            <a:avLst/>
          </a:prstGeom>
          <a:noFill/>
          <a:ln cap="flat" cmpd="sng" w="228600">
            <a:solidFill>
              <a:schemeClr val="accent5"/>
            </a:solidFill>
            <a:prstDash val="solid"/>
            <a:round/>
            <a:headEnd len="med" w="med" type="none"/>
            <a:tailEnd len="med" w="med" type="stealth"/>
          </a:ln>
        </p:spPr>
      </p:cxnSp>
      <p:sp>
        <p:nvSpPr>
          <p:cNvPr id="146" name="Google Shape;146;p30"/>
          <p:cNvSpPr txBox="1"/>
          <p:nvPr>
            <p:ph type="title"/>
          </p:nvPr>
        </p:nvSpPr>
        <p:spPr>
          <a:xfrm>
            <a:off x="489500" y="469975"/>
            <a:ext cx="82803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tr"/>
              <a:t>Target Group</a:t>
            </a:r>
            <a:r>
              <a:rPr lang="tr"/>
              <a:t>  	  	Need				Problem	</a:t>
            </a:r>
            <a:endParaRPr/>
          </a:p>
        </p:txBody>
      </p:sp>
      <p:sp>
        <p:nvSpPr>
          <p:cNvPr id="147" name="Google Shape;147;p30"/>
          <p:cNvSpPr txBox="1"/>
          <p:nvPr>
            <p:ph idx="1" type="body"/>
          </p:nvPr>
        </p:nvSpPr>
        <p:spPr>
          <a:xfrm>
            <a:off x="387900" y="1489825"/>
            <a:ext cx="2743200" cy="3078900"/>
          </a:xfrm>
          <a:prstGeom prst="rect">
            <a:avLst/>
          </a:prstGeom>
          <a:ln cap="flat" cmpd="sng" w="9525">
            <a:solidFill>
              <a:schemeClr val="accent2"/>
            </a:solidFill>
            <a:prstDash val="solid"/>
            <a:round/>
            <a:headEnd len="sm" w="sm" type="none"/>
            <a:tailEnd len="sm" w="sm" type="none"/>
          </a:ln>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tr"/>
              <a:t>Academics</a:t>
            </a:r>
            <a:endParaRPr/>
          </a:p>
          <a:p>
            <a:pPr indent="-342900" lvl="0" marL="457200" rtl="0" algn="l">
              <a:spcBef>
                <a:spcPts val="0"/>
              </a:spcBef>
              <a:spcAft>
                <a:spcPts val="0"/>
              </a:spcAft>
              <a:buSzPts val="1800"/>
              <a:buChar char="-"/>
            </a:pPr>
            <a:r>
              <a:rPr lang="tr"/>
              <a:t>Clinical doctors</a:t>
            </a:r>
            <a:endParaRPr/>
          </a:p>
          <a:p>
            <a:pPr indent="-342900" lvl="0" marL="457200" rtl="0" algn="l">
              <a:spcBef>
                <a:spcPts val="0"/>
              </a:spcBef>
              <a:spcAft>
                <a:spcPts val="0"/>
              </a:spcAft>
              <a:buSzPts val="1800"/>
              <a:buChar char="-"/>
            </a:pPr>
            <a:r>
              <a:rPr lang="tr"/>
              <a:t>Researchers</a:t>
            </a:r>
            <a:endParaRPr/>
          </a:p>
          <a:p>
            <a:pPr indent="0" lvl="0" marL="0" rtl="0" algn="l">
              <a:spcBef>
                <a:spcPts val="1200"/>
              </a:spcBef>
              <a:spcAft>
                <a:spcPts val="1200"/>
              </a:spcAft>
              <a:buNone/>
            </a:pPr>
            <a:r>
              <a:t/>
            </a:r>
            <a:endParaRPr sz="787"/>
          </a:p>
        </p:txBody>
      </p:sp>
      <p:sp>
        <p:nvSpPr>
          <p:cNvPr id="148" name="Google Shape;148;p30"/>
          <p:cNvSpPr txBox="1"/>
          <p:nvPr>
            <p:ph idx="1" type="body"/>
          </p:nvPr>
        </p:nvSpPr>
        <p:spPr>
          <a:xfrm>
            <a:off x="3131100" y="1489825"/>
            <a:ext cx="2895600" cy="3078900"/>
          </a:xfrm>
          <a:prstGeom prst="rect">
            <a:avLst/>
          </a:prstGeom>
          <a:ln cap="flat" cmpd="sng" w="9525">
            <a:solidFill>
              <a:schemeClr val="accent2"/>
            </a:solidFill>
            <a:prstDash val="solid"/>
            <a:round/>
            <a:headEnd len="sm" w="sm" type="none"/>
            <a:tailEnd len="sm" w="sm" type="none"/>
          </a:ln>
        </p:spPr>
        <p:txBody>
          <a:bodyPr anchorCtr="0" anchor="t" bIns="91425" lIns="91425" spcFirstLastPara="1" rIns="91425" wrap="square" tIns="91425">
            <a:normAutofit fontScale="77500" lnSpcReduction="10000"/>
          </a:bodyPr>
          <a:lstStyle/>
          <a:p>
            <a:pPr indent="-317182" lvl="0" marL="457200" rtl="0" algn="l">
              <a:spcBef>
                <a:spcPts val="0"/>
              </a:spcBef>
              <a:spcAft>
                <a:spcPts val="0"/>
              </a:spcAft>
              <a:buSzPct val="100000"/>
              <a:buChar char="-"/>
            </a:pPr>
            <a:r>
              <a:rPr lang="tr"/>
              <a:t>combining scientific expertise in different fields is difficult and costly</a:t>
            </a:r>
            <a:endParaRPr/>
          </a:p>
          <a:p>
            <a:pPr indent="-317182" lvl="0" marL="457200" rtl="0" algn="l">
              <a:spcBef>
                <a:spcPts val="0"/>
              </a:spcBef>
              <a:spcAft>
                <a:spcPts val="0"/>
              </a:spcAft>
              <a:buSzPct val="100000"/>
              <a:buChar char="-"/>
            </a:pPr>
            <a:r>
              <a:rPr lang="tr"/>
              <a:t>Cancer feeds from many different sources, especially in older people -host factors-</a:t>
            </a:r>
            <a:endParaRPr/>
          </a:p>
          <a:p>
            <a:pPr indent="-317182" lvl="0" marL="457200" rtl="0" algn="l">
              <a:spcBef>
                <a:spcPts val="0"/>
              </a:spcBef>
              <a:spcAft>
                <a:spcPts val="0"/>
              </a:spcAft>
              <a:buSzPct val="100000"/>
              <a:buChar char="-"/>
            </a:pPr>
            <a:r>
              <a:rPr lang="tr"/>
              <a:t>Patient-related </a:t>
            </a:r>
            <a:r>
              <a:rPr lang="tr"/>
              <a:t>problems: symptoms related to the drug used, predictability problem (drug-drug interactions &amp; drug-patient interactions)</a:t>
            </a:r>
            <a:endParaRPr/>
          </a:p>
        </p:txBody>
      </p:sp>
      <p:sp>
        <p:nvSpPr>
          <p:cNvPr id="149" name="Google Shape;149;p30"/>
          <p:cNvSpPr txBox="1"/>
          <p:nvPr>
            <p:ph idx="1" type="body"/>
          </p:nvPr>
        </p:nvSpPr>
        <p:spPr>
          <a:xfrm>
            <a:off x="6026700" y="1489825"/>
            <a:ext cx="2743200" cy="3078900"/>
          </a:xfrm>
          <a:prstGeom prst="rect">
            <a:avLst/>
          </a:prstGeom>
          <a:ln cap="flat" cmpd="sng" w="9525">
            <a:solidFill>
              <a:schemeClr val="accent2"/>
            </a:solidFill>
            <a:prstDash val="solid"/>
            <a:round/>
            <a:headEnd len="sm" w="sm" type="none"/>
            <a:tailEnd len="sm" w="sm" type="none"/>
          </a:ln>
        </p:spPr>
        <p:txBody>
          <a:bodyPr anchorCtr="0" anchor="t" bIns="91425" lIns="91425" spcFirstLastPara="1" rIns="91425" wrap="square" tIns="91425">
            <a:normAutofit lnSpcReduction="20000"/>
          </a:bodyPr>
          <a:lstStyle/>
          <a:p>
            <a:pPr indent="-342900" lvl="0" marL="457200" rtl="0" algn="l">
              <a:spcBef>
                <a:spcPts val="0"/>
              </a:spcBef>
              <a:spcAft>
                <a:spcPts val="0"/>
              </a:spcAft>
              <a:buSzPts val="1800"/>
              <a:buChar char="-"/>
            </a:pPr>
            <a:r>
              <a:rPr lang="tr"/>
              <a:t>intersection point that includes all of these areas: collection &amp; selection of current &amp; dynamic scientific knowledge &amp; integration into current situation (patient/diagnosis/treatment, etc.)</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31"/>
          <p:cNvSpPr txBox="1"/>
          <p:nvPr>
            <p:ph type="ctrTitle"/>
          </p:nvPr>
        </p:nvSpPr>
        <p:spPr>
          <a:xfrm>
            <a:off x="1680302" y="1188925"/>
            <a:ext cx="5783400" cy="14574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t/>
            </a:r>
            <a:endParaRPr/>
          </a:p>
        </p:txBody>
      </p:sp>
      <p:sp>
        <p:nvSpPr>
          <p:cNvPr id="155" name="Google Shape;155;p31"/>
          <p:cNvSpPr txBox="1"/>
          <p:nvPr>
            <p:ph idx="1" type="subTitle"/>
          </p:nvPr>
        </p:nvSpPr>
        <p:spPr>
          <a:xfrm>
            <a:off x="311700" y="168050"/>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tr"/>
              <a:t>bioinformatics is a growing and sustainable industry</a:t>
            </a:r>
            <a:endParaRPr/>
          </a:p>
        </p:txBody>
      </p:sp>
      <p:pic>
        <p:nvPicPr>
          <p:cNvPr id="156" name="Google Shape;156;p31"/>
          <p:cNvPicPr preferRelativeResize="0"/>
          <p:nvPr/>
        </p:nvPicPr>
        <p:blipFill>
          <a:blip r:embed="rId3">
            <a:alphaModFix/>
          </a:blip>
          <a:stretch>
            <a:fillRect/>
          </a:stretch>
        </p:blipFill>
        <p:spPr>
          <a:xfrm>
            <a:off x="1680300" y="885825"/>
            <a:ext cx="6639872" cy="3710025"/>
          </a:xfrm>
          <a:prstGeom prst="rect">
            <a:avLst/>
          </a:prstGeom>
          <a:noFill/>
          <a:ln>
            <a:noFill/>
          </a:ln>
        </p:spPr>
      </p:pic>
      <p:sp>
        <p:nvSpPr>
          <p:cNvPr id="157" name="Google Shape;157;p31"/>
          <p:cNvSpPr/>
          <p:nvPr/>
        </p:nvSpPr>
        <p:spPr>
          <a:xfrm>
            <a:off x="5591475" y="2139000"/>
            <a:ext cx="2074500" cy="1965000"/>
          </a:xfrm>
          <a:prstGeom prst="rect">
            <a:avLst/>
          </a:prstGeom>
          <a:solidFill>
            <a:schemeClr val="dk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32"/>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tr"/>
              <a:t>with this project:</a:t>
            </a:r>
            <a:endParaRPr/>
          </a:p>
        </p:txBody>
      </p:sp>
      <p:sp>
        <p:nvSpPr>
          <p:cNvPr id="163" name="Google Shape;163;p32"/>
          <p:cNvSpPr txBox="1"/>
          <p:nvPr>
            <p:ph idx="1" type="body"/>
          </p:nvPr>
        </p:nvSpPr>
        <p:spPr>
          <a:xfrm>
            <a:off x="387900" y="1413625"/>
            <a:ext cx="8141400" cy="3653700"/>
          </a:xfrm>
          <a:prstGeom prst="rect">
            <a:avLst/>
          </a:prstGeom>
        </p:spPr>
        <p:txBody>
          <a:bodyPr anchorCtr="0" anchor="t" bIns="91425" lIns="91425" spcFirstLastPara="1" rIns="91425" wrap="square" tIns="91425">
            <a:normAutofit fontScale="92500"/>
          </a:bodyPr>
          <a:lstStyle/>
          <a:p>
            <a:pPr indent="-334327" lvl="0" marL="457200" rtl="0" algn="l">
              <a:lnSpc>
                <a:spcPct val="150000"/>
              </a:lnSpc>
              <a:spcBef>
                <a:spcPts val="0"/>
              </a:spcBef>
              <a:spcAft>
                <a:spcPts val="0"/>
              </a:spcAft>
              <a:buSzPct val="100000"/>
              <a:buAutoNum type="arabicPeriod"/>
            </a:pPr>
            <a:r>
              <a:rPr lang="tr"/>
              <a:t>Fast and reliable access to scientific information from different fields of expertise</a:t>
            </a:r>
            <a:endParaRPr/>
          </a:p>
          <a:p>
            <a:pPr indent="-334327" lvl="0" marL="457200" rtl="0" algn="l">
              <a:lnSpc>
                <a:spcPct val="150000"/>
              </a:lnSpc>
              <a:spcBef>
                <a:spcPts val="0"/>
              </a:spcBef>
              <a:spcAft>
                <a:spcPts val="0"/>
              </a:spcAft>
              <a:buSzPct val="100000"/>
              <a:buAutoNum type="arabicPeriod"/>
            </a:pPr>
            <a:r>
              <a:rPr lang="tr"/>
              <a:t>making general theoretical knowledge applicable to the specific situation (e.g. the individual patient in the clinic)</a:t>
            </a:r>
            <a:endParaRPr/>
          </a:p>
          <a:p>
            <a:pPr indent="-334327" lvl="0" marL="457200" rtl="0" algn="l">
              <a:lnSpc>
                <a:spcPct val="150000"/>
              </a:lnSpc>
              <a:spcBef>
                <a:spcPts val="0"/>
              </a:spcBef>
              <a:spcAft>
                <a:spcPts val="0"/>
              </a:spcAft>
              <a:buSzPct val="100000"/>
              <a:buAutoNum type="arabicPeriod"/>
            </a:pPr>
            <a:r>
              <a:rPr lang="tr"/>
              <a:t>Using each new patient follow-up record as training data with the help of artificial intelligence learning methods --&gt; personalized insights for each patient</a:t>
            </a:r>
            <a:endParaRPr/>
          </a:p>
          <a:p>
            <a:pPr indent="-334327" lvl="0" marL="457200" rtl="0" algn="l">
              <a:lnSpc>
                <a:spcPct val="150000"/>
              </a:lnSpc>
              <a:spcBef>
                <a:spcPts val="0"/>
              </a:spcBef>
              <a:spcAft>
                <a:spcPts val="0"/>
              </a:spcAft>
              <a:buSzPct val="100000"/>
              <a:buAutoNum type="arabicPeriod"/>
            </a:pPr>
            <a:r>
              <a:rPr lang="tr"/>
              <a:t>Accessibility as the library is available to everyone</a:t>
            </a:r>
            <a:endParaRPr/>
          </a:p>
          <a:p>
            <a:pPr indent="-334327" lvl="0" marL="457200" rtl="0" algn="l">
              <a:lnSpc>
                <a:spcPct val="150000"/>
              </a:lnSpc>
              <a:spcBef>
                <a:spcPts val="0"/>
              </a:spcBef>
              <a:spcAft>
                <a:spcPts val="0"/>
              </a:spcAft>
              <a:buSzPct val="100000"/>
              <a:buAutoNum type="arabicPeriod"/>
            </a:pPr>
            <a:r>
              <a:rPr lang="tr"/>
              <a:t>Providing a scientific decision-support mechanism for the doctor with cost-benefit calculations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33"/>
          <p:cNvSpPr txBox="1"/>
          <p:nvPr>
            <p:ph type="title"/>
          </p:nvPr>
        </p:nvSpPr>
        <p:spPr>
          <a:xfrm>
            <a:off x="387900" y="458025"/>
            <a:ext cx="8368200" cy="6861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t/>
            </a:r>
            <a:endParaRPr/>
          </a:p>
        </p:txBody>
      </p:sp>
      <p:sp>
        <p:nvSpPr>
          <p:cNvPr id="169" name="Google Shape;169;p33"/>
          <p:cNvSpPr txBox="1"/>
          <p:nvPr>
            <p:ph idx="1" type="body"/>
          </p:nvPr>
        </p:nvSpPr>
        <p:spPr>
          <a:xfrm>
            <a:off x="387900" y="1489824"/>
            <a:ext cx="8368200" cy="30789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170" name="Google Shape;170;p33"/>
          <p:cNvSpPr txBox="1"/>
          <p:nvPr/>
        </p:nvSpPr>
        <p:spPr>
          <a:xfrm>
            <a:off x="152400" y="152400"/>
            <a:ext cx="3000000" cy="3000000"/>
          </a:xfrm>
          <a:prstGeom prst="rect">
            <a:avLst/>
          </a:prstGeom>
          <a:noFill/>
          <a:ln>
            <a:noFill/>
          </a:ln>
        </p:spPr>
        <p:txBody>
          <a:bodyPr anchorCtr="0" anchor="ctr" bIns="91425" lIns="91425" spcFirstLastPara="1" rIns="91425" wrap="square" tIns="91425">
            <a:noAutofit/>
          </a:bodyPr>
          <a:lstStyle/>
          <a:p>
            <a:pPr indent="0" lvl="0" marL="0" rtl="0" algn="just">
              <a:lnSpc>
                <a:spcPct val="150000"/>
              </a:lnSpc>
              <a:spcBef>
                <a:spcPts val="1200"/>
              </a:spcBef>
              <a:spcAft>
                <a:spcPts val="0"/>
              </a:spcAft>
              <a:buNone/>
            </a:pPr>
            <a:r>
              <a:rPr lang="tr">
                <a:solidFill>
                  <a:schemeClr val="dk1"/>
                </a:solidFill>
              </a:rPr>
              <a:t> </a:t>
            </a:r>
            <a:endParaRPr>
              <a:solidFill>
                <a:schemeClr val="dk1"/>
              </a:solidFill>
            </a:endParaRPr>
          </a:p>
          <a:p>
            <a:pPr indent="0" lvl="0" marL="0" rtl="0" algn="just">
              <a:lnSpc>
                <a:spcPct val="150000"/>
              </a:lnSpc>
              <a:spcBef>
                <a:spcPts val="1200"/>
              </a:spcBef>
              <a:spcAft>
                <a:spcPts val="1200"/>
              </a:spcAft>
              <a:buNone/>
            </a:pPr>
            <a:r>
              <a:rPr lang="tr">
                <a:solidFill>
                  <a:schemeClr val="dk1"/>
                </a:solidFill>
              </a:rPr>
              <a:t>A Bayesian representation of the selected parameters for modeling the cancer progression and metastasis.</a:t>
            </a:r>
            <a:endParaRPr>
              <a:solidFill>
                <a:schemeClr val="dk1"/>
              </a:solidFill>
            </a:endParaRPr>
          </a:p>
        </p:txBody>
      </p:sp>
      <p:pic>
        <p:nvPicPr>
          <p:cNvPr id="171" name="Google Shape;171;p33"/>
          <p:cNvPicPr preferRelativeResize="0"/>
          <p:nvPr/>
        </p:nvPicPr>
        <p:blipFill>
          <a:blip r:embed="rId3">
            <a:alphaModFix/>
          </a:blip>
          <a:stretch>
            <a:fillRect/>
          </a:stretch>
        </p:blipFill>
        <p:spPr>
          <a:xfrm>
            <a:off x="3849913" y="109525"/>
            <a:ext cx="5153025" cy="49244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34"/>
          <p:cNvSpPr txBox="1"/>
          <p:nvPr>
            <p:ph type="title"/>
          </p:nvPr>
        </p:nvSpPr>
        <p:spPr>
          <a:xfrm>
            <a:off x="387900" y="458025"/>
            <a:ext cx="8368200" cy="686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SzPts val="990"/>
              <a:buNone/>
            </a:pPr>
            <a:r>
              <a:rPr lang="tr" sz="2100"/>
              <a:t>a database for every aspects of the cancer-aging relation - firebase for demo // google cloudsql for product</a:t>
            </a:r>
            <a:endParaRPr sz="2100"/>
          </a:p>
        </p:txBody>
      </p:sp>
      <p:sp>
        <p:nvSpPr>
          <p:cNvPr id="177" name="Google Shape;177;p34"/>
          <p:cNvSpPr txBox="1"/>
          <p:nvPr>
            <p:ph idx="1" type="body"/>
          </p:nvPr>
        </p:nvSpPr>
        <p:spPr>
          <a:xfrm>
            <a:off x="387900" y="1489824"/>
            <a:ext cx="8368200" cy="30789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78" name="Google Shape;178;p34"/>
          <p:cNvPicPr preferRelativeResize="0"/>
          <p:nvPr/>
        </p:nvPicPr>
        <p:blipFill>
          <a:blip r:embed="rId3">
            <a:alphaModFix/>
          </a:blip>
          <a:stretch>
            <a:fillRect/>
          </a:stretch>
        </p:blipFill>
        <p:spPr>
          <a:xfrm>
            <a:off x="3030150" y="1233800"/>
            <a:ext cx="5477800" cy="3760074"/>
          </a:xfrm>
          <a:prstGeom prst="rect">
            <a:avLst/>
          </a:prstGeom>
          <a:noFill/>
          <a:ln>
            <a:noFill/>
          </a:ln>
        </p:spPr>
      </p:pic>
      <p:pic>
        <p:nvPicPr>
          <p:cNvPr id="179" name="Google Shape;179;p34"/>
          <p:cNvPicPr preferRelativeResize="0"/>
          <p:nvPr/>
        </p:nvPicPr>
        <p:blipFill>
          <a:blip r:embed="rId4">
            <a:alphaModFix/>
          </a:blip>
          <a:stretch>
            <a:fillRect/>
          </a:stretch>
        </p:blipFill>
        <p:spPr>
          <a:xfrm>
            <a:off x="703243" y="1489813"/>
            <a:ext cx="1676725" cy="1493250"/>
          </a:xfrm>
          <a:prstGeom prst="rect">
            <a:avLst/>
          </a:prstGeom>
          <a:noFill/>
          <a:ln>
            <a:noFill/>
          </a:ln>
        </p:spPr>
      </p:pic>
      <p:pic>
        <p:nvPicPr>
          <p:cNvPr id="180" name="Google Shape;180;p34"/>
          <p:cNvPicPr preferRelativeResize="0"/>
          <p:nvPr/>
        </p:nvPicPr>
        <p:blipFill>
          <a:blip r:embed="rId5">
            <a:alphaModFix/>
          </a:blip>
          <a:stretch>
            <a:fillRect/>
          </a:stretch>
        </p:blipFill>
        <p:spPr>
          <a:xfrm>
            <a:off x="240125" y="2950500"/>
            <a:ext cx="2602976" cy="13340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Marina">
  <a:themeElements>
    <a:clrScheme name="Marina">
      <a:dk1>
        <a:srgbClr val="FFFFFF"/>
      </a:dk1>
      <a:lt1>
        <a:srgbClr val="00517C"/>
      </a:lt1>
      <a:dk2>
        <a:srgbClr val="004065"/>
      </a:dk2>
      <a:lt2>
        <a:srgbClr val="CFD8DC"/>
      </a:lt2>
      <a:accent1>
        <a:srgbClr val="0277BD"/>
      </a:accent1>
      <a:accent2>
        <a:srgbClr val="558B2F"/>
      </a:accent2>
      <a:accent3>
        <a:srgbClr val="009688"/>
      </a:accent3>
      <a:accent4>
        <a:srgbClr val="039BE5"/>
      </a:accent4>
      <a:accent5>
        <a:srgbClr val="8BC34A"/>
      </a:accent5>
      <a:accent6>
        <a:srgbClr val="FFEB38"/>
      </a:accent6>
      <a:hlink>
        <a:srgbClr val="8BC34A"/>
      </a:hlink>
      <a:folHlink>
        <a:srgbClr val="8BC34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